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2"/>
  </p:sldMasterIdLst>
  <p:notesMasterIdLst>
    <p:notesMasterId r:id="rId8"/>
  </p:notesMasterIdLst>
  <p:sldIdLst>
    <p:sldId id="256" r:id="rId3"/>
    <p:sldId id="257" r:id="rId4"/>
    <p:sldId id="258" r:id="rId5"/>
    <p:sldId id="259" r:id="rId6"/>
    <p:sldId id="260" r:id="rId7"/>
  </p:sldIdLst>
  <p:sldSz cx="9144000" cy="5143500" type="screen16x9"/>
  <p:notesSz cx="6858000" cy="9144000"/>
  <p:custDataLst>
    <p:custData r:id="rId1"/>
  </p:custDataLst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4" d="100"/>
          <a:sy n="54" d="100"/>
        </p:scale>
        <p:origin x="-1824" y="-6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8846629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25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25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2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youtube.com/v/p-iFl4qhBs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ctrTitle"/>
          </p:nvPr>
        </p:nvSpPr>
        <p:spPr>
          <a:xfrm>
            <a:off x="685800" y="166367"/>
            <a:ext cx="7772400" cy="1159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Speech</a:t>
            </a:r>
          </a:p>
        </p:txBody>
      </p:sp>
      <p:sp>
        <p:nvSpPr>
          <p:cNvPr id="31" name="Shape 31"/>
          <p:cNvSpPr txBox="1">
            <a:spLocks noGrp="1"/>
          </p:cNvSpPr>
          <p:nvPr>
            <p:ph type="subTitle" idx="1"/>
          </p:nvPr>
        </p:nvSpPr>
        <p:spPr>
          <a:xfrm>
            <a:off x="212000" y="1847050"/>
            <a:ext cx="3637199" cy="7847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Emma Watson: Gender Equality is your Issue too</a:t>
            </a:r>
          </a:p>
          <a:p>
            <a:pPr>
              <a:spcBef>
                <a:spcPts val="0"/>
              </a:spcBef>
              <a:buNone/>
            </a:pPr>
            <a:r>
              <a:rPr lang="en" sz="1100">
                <a:solidFill>
                  <a:srgbClr val="595A5C"/>
                </a:solidFill>
              </a:rPr>
              <a:t>Speech by UN Women Goodwill Ambassador Emma Watson at a special event for the HeForShe campaign, United Nations Headquarters, New York, 20 September 2014 </a:t>
            </a:r>
          </a:p>
        </p:txBody>
      </p:sp>
      <p:sp>
        <p:nvSpPr>
          <p:cNvPr id="32" name="Shape 32">
            <a:hlinkClick r:id="rId3"/>
          </p:cNvPr>
          <p:cNvSpPr/>
          <p:nvPr/>
        </p:nvSpPr>
        <p:spPr>
          <a:xfrm>
            <a:off x="4015375" y="1378450"/>
            <a:ext cx="4572000" cy="3429000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Purpose, Context, Form</a:t>
            </a:r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1800"/>
              <a:t>Speech given at the UN Headquarters: UN purpose in general is to give equal rights for all</a:t>
            </a:r>
          </a:p>
          <a:p>
            <a:pPr rtl="0">
              <a:spcBef>
                <a:spcPts val="0"/>
              </a:spcBef>
              <a:buNone/>
            </a:pPr>
            <a:r>
              <a:rPr lang="en" sz="1800"/>
              <a:t>To promote her HeForShe campaign</a:t>
            </a:r>
          </a:p>
          <a:p>
            <a:pPr rtl="0">
              <a:spcBef>
                <a:spcPts val="0"/>
              </a:spcBef>
              <a:buNone/>
            </a:pPr>
            <a:r>
              <a:rPr lang="en" sz="1800"/>
              <a:t>Advocate Gender Equality</a:t>
            </a:r>
          </a:p>
          <a:p>
            <a:pPr rtl="0">
              <a:spcBef>
                <a:spcPts val="0"/>
              </a:spcBef>
              <a:buNone/>
            </a:pPr>
            <a:r>
              <a:rPr lang="en" sz="1800"/>
              <a:t>Aimed at both men and women: This idea that both genders are responsible for bringing about a change of gender equality.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Style</a:t>
            </a:r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1800"/>
              <a:t>Passionate Tone</a:t>
            </a:r>
          </a:p>
          <a:p>
            <a:pPr rtl="0">
              <a:spcBef>
                <a:spcPts val="0"/>
              </a:spcBef>
              <a:buNone/>
            </a:pPr>
            <a:r>
              <a:rPr lang="en" sz="1800"/>
              <a:t>With personal opinion and voice</a:t>
            </a:r>
          </a:p>
          <a:p>
            <a:pPr rtl="0">
              <a:spcBef>
                <a:spcPts val="0"/>
              </a:spcBef>
              <a:buNone/>
            </a:pPr>
            <a:r>
              <a:rPr lang="en" sz="1800"/>
              <a:t>Humour and Anecdotes used to create a lighter tone and to come across as likeable</a:t>
            </a:r>
          </a:p>
          <a:p>
            <a:pPr rtl="0">
              <a:spcBef>
                <a:spcPts val="0"/>
              </a:spcBef>
              <a:buNone/>
            </a:pPr>
            <a:r>
              <a:rPr lang="en" sz="1800"/>
              <a:t>Aimed at everyone -&gt; Language is easy to understand, simple</a:t>
            </a:r>
          </a:p>
          <a:p>
            <a:pPr>
              <a:spcBef>
                <a:spcPts val="0"/>
              </a:spcBef>
              <a:buNone/>
            </a:pPr>
            <a:r>
              <a:rPr lang="en" sz="1800"/>
              <a:t>Positive tone to encourage a positive change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Language</a:t>
            </a:r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1400">
                <a:solidFill>
                  <a:srgbClr val="595A5C"/>
                </a:solidFill>
              </a:rPr>
              <a:t>“Both men and women should feel free to be sensitive. Both men and women should feel free to be strong… It is time that we all perceive gender on a spectrum not as two opposing sets of ideals.”</a:t>
            </a:r>
          </a:p>
          <a:p>
            <a:pPr rtl="0">
              <a:spcBef>
                <a:spcPts val="0"/>
              </a:spcBef>
              <a:buNone/>
            </a:pPr>
            <a:r>
              <a:rPr lang="en" sz="1400">
                <a:solidFill>
                  <a:srgbClr val="595A5C"/>
                </a:solidFill>
              </a:rPr>
              <a:t>Ellipses- Slows down pace to create dramatic pause in speech. It also puts emphasis on the next line.</a:t>
            </a:r>
          </a:p>
          <a:p>
            <a:pPr rtl="0">
              <a:spcBef>
                <a:spcPts val="0"/>
              </a:spcBef>
              <a:buNone/>
            </a:pPr>
            <a:r>
              <a:rPr lang="en" sz="1400">
                <a:solidFill>
                  <a:srgbClr val="595A5C"/>
                </a:solidFill>
              </a:rPr>
              <a:t>Repetition ‘Both men and women’ - emphasizes this inclusive outlook targeting men as well as women. Also raises less common opinions on feminism. </a:t>
            </a:r>
          </a:p>
          <a:p>
            <a:pPr rtl="0">
              <a:spcBef>
                <a:spcPts val="0"/>
              </a:spcBef>
              <a:buNone/>
            </a:pPr>
            <a:r>
              <a:rPr lang="en" sz="1400">
                <a:solidFill>
                  <a:srgbClr val="595A5C"/>
                </a:solidFill>
              </a:rPr>
              <a:t>‘Two opposing sets of ideals’ - ‘Sensitive vs. Strong’ - Addresses stereotypical characteristics of men and women saying they shouldn’t be exclusive to just one gender but there should be a ‘spectrum’.</a:t>
            </a:r>
          </a:p>
          <a:p>
            <a:pPr>
              <a:spcBef>
                <a:spcPts val="0"/>
              </a:spcBef>
              <a:buNone/>
            </a:pPr>
            <a:r>
              <a:rPr lang="en" sz="1400">
                <a:solidFill>
                  <a:srgbClr val="595A5C"/>
                </a:solidFill>
              </a:rPr>
              <a:t>Repetition of ‘free’: emphasize the idea of gender equality = freedom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367950" y="3633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1400">
                <a:solidFill>
                  <a:srgbClr val="4C4C4C"/>
                </a:solidFill>
              </a:rPr>
              <a:t>“You might think, ‘Who is this </a:t>
            </a:r>
            <a:r>
              <a:rPr lang="en" sz="1400" i="1">
                <a:solidFill>
                  <a:srgbClr val="4C4C4C"/>
                </a:solidFill>
              </a:rPr>
              <a:t>Harry Potter </a:t>
            </a:r>
            <a:r>
              <a:rPr lang="en" sz="1400">
                <a:solidFill>
                  <a:srgbClr val="4C4C4C"/>
                </a:solidFill>
              </a:rPr>
              <a:t>girl? What is she doing at the U.N.?’ And it’s a really good question — I’ve been asking myself the same thing,”</a:t>
            </a:r>
          </a:p>
          <a:p>
            <a:pPr rtl="0">
              <a:spcBef>
                <a:spcPts val="0"/>
              </a:spcBef>
              <a:buNone/>
            </a:pPr>
            <a:r>
              <a:rPr lang="en" sz="1400">
                <a:solidFill>
                  <a:srgbClr val="4C4C4C"/>
                </a:solidFill>
              </a:rPr>
              <a:t>Rhetorical question - Self deprecating, humorous tone. She comes across as likable, relatable.</a:t>
            </a:r>
          </a:p>
          <a:p>
            <a:pPr rtl="0">
              <a:spcBef>
                <a:spcPts val="0"/>
              </a:spcBef>
              <a:buNone/>
            </a:pPr>
            <a:endParaRPr sz="1600">
              <a:solidFill>
                <a:srgbClr val="4C4C4C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lvl="0" rt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 sz="1400">
                <a:solidFill>
                  <a:srgbClr val="595A5C"/>
                </a:solidFill>
              </a:rPr>
              <a:t>“I am inviting you to step forward, to be seen to speak up, to be the "he" for "she". And to ask yourself if not me, who? If not now, when?”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 sz="1400">
                <a:solidFill>
                  <a:srgbClr val="595A5C"/>
                </a:solidFill>
              </a:rPr>
              <a:t>Rhetorical Question and List of 3 Encouraging listeners to take action. “inviting”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 sz="1400">
                <a:solidFill>
                  <a:srgbClr val="595A5C"/>
                </a:solidFill>
              </a:rPr>
              <a:t>Personal Pronouns to make listeners feel involved</a:t>
            </a:r>
          </a:p>
          <a:p>
            <a:pPr>
              <a:spcBef>
                <a:spcPts val="0"/>
              </a:spcBef>
              <a:buNone/>
            </a:pPr>
            <a:endParaRPr sz="1600">
              <a:solidFill>
                <a:srgbClr val="4C4C4C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version>
  <revision id="1.1.53290.0"/>
</version>
</file>

<file path=customXml/itemProps1.xml><?xml version="1.0" encoding="utf-8"?>
<ds:datastoreItem xmlns:ds="http://schemas.openxmlformats.org/officeDocument/2006/customXml" ds:itemID="{ECDFD22F-C6AD-4DBE-8B18-7FCC285A6457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391</Words>
  <Application>Microsoft Office PowerPoint</Application>
  <PresentationFormat>On-screen Show (16:9)</PresentationFormat>
  <Paragraphs>26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simple-light</vt:lpstr>
      <vt:lpstr>Speech</vt:lpstr>
      <vt:lpstr>Purpose, Context, Form</vt:lpstr>
      <vt:lpstr>Style</vt:lpstr>
      <vt:lpstr>Language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Speech</dc:title>
  <dc:creator>Ben WALKER</dc:creator>
  <cp:lastModifiedBy>Ben WALKER</cp:lastModifiedBy>
  <cp:revision>1</cp:revision>
  <dcterms:modified xsi:type="dcterms:W3CDTF">2015-02-06T02:15:44Z</dcterms:modified>
</cp:coreProperties>
</file>