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62" r:id="rId2"/>
    <p:sldId id="263"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90">
          <p15:clr>
            <a:srgbClr val="A4A3A4"/>
          </p15:clr>
        </p15:guide>
        <p15:guide id="2" orient="horz" pos="4105">
          <p15:clr>
            <a:srgbClr val="A4A3A4"/>
          </p15:clr>
        </p15:guide>
        <p15:guide id="3" orient="horz" pos="211">
          <p15:clr>
            <a:srgbClr val="A4A3A4"/>
          </p15:clr>
        </p15:guide>
        <p15:guide id="4" pos="5549">
          <p15:clr>
            <a:srgbClr val="A4A3A4"/>
          </p15:clr>
        </p15:guide>
        <p15:guide id="5" pos="211">
          <p15:clr>
            <a:srgbClr val="A4A3A4"/>
          </p15:clr>
        </p15:guide>
        <p15:guide id="6" pos="50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clrMru>
    <a:srgbClr val="FFEFBC"/>
    <a:srgbClr val="0C1A3E"/>
    <a:srgbClr val="0D7E34"/>
    <a:srgbClr val="E9D062"/>
    <a:srgbClr val="03344B"/>
    <a:srgbClr val="2FB9C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46" autoAdjust="0"/>
    <p:restoredTop sz="67714" autoAdjust="0"/>
  </p:normalViewPr>
  <p:slideViewPr>
    <p:cSldViewPr snapToGrid="0" snapToObjects="1" showGuides="1">
      <p:cViewPr varScale="1">
        <p:scale>
          <a:sx n="64" d="100"/>
          <a:sy n="64" d="100"/>
        </p:scale>
        <p:origin x="1640" y="176"/>
      </p:cViewPr>
      <p:guideLst>
        <p:guide orient="horz" pos="3090"/>
        <p:guide orient="horz" pos="4105"/>
        <p:guide orient="horz" pos="211"/>
        <p:guide pos="5549"/>
        <p:guide pos="211"/>
        <p:guide pos="504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Verdana"/>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9A23D-AA37-5B4D-AD28-7098914582BA}" type="datetimeFigureOut">
              <a:rPr lang="en-US" smtClean="0">
                <a:latin typeface="Verdana"/>
              </a:rPr>
              <a:t>4/30/20</a:t>
            </a:fld>
            <a:endParaRPr lang="en-US" dirty="0">
              <a:latin typeface="Verdana"/>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Verdana"/>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DD2C40-1EFE-1444-8C08-3360FFB8820F}" type="slidenum">
              <a:rPr lang="en-US" smtClean="0">
                <a:latin typeface="Verdana"/>
              </a:rPr>
              <a:t>‹#›</a:t>
            </a:fld>
            <a:endParaRPr lang="en-US" dirty="0">
              <a:latin typeface="Verdana"/>
            </a:endParaRPr>
          </a:p>
        </p:txBody>
      </p:sp>
    </p:spTree>
    <p:extLst>
      <p:ext uri="{BB962C8B-B14F-4D97-AF65-F5344CB8AC3E}">
        <p14:creationId xmlns:p14="http://schemas.microsoft.com/office/powerpoint/2010/main" val="2333657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C6B1C4-8849-9845-91DB-1787A3765B5E}" type="datetimeFigureOut">
              <a:rPr lang="en-US" smtClean="0"/>
              <a:t>4/30/20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123E8A-BEAE-5F4C-BDB1-28CF017A1E76}" type="slidenum">
              <a:rPr lang="en-US" smtClean="0"/>
              <a:t>‹#›</a:t>
            </a:fld>
            <a:endParaRPr lang="en-US"/>
          </a:p>
        </p:txBody>
      </p:sp>
    </p:spTree>
    <p:extLst>
      <p:ext uri="{BB962C8B-B14F-4D97-AF65-F5344CB8AC3E}">
        <p14:creationId xmlns:p14="http://schemas.microsoft.com/office/powerpoint/2010/main" val="11378492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r>
              <a:rPr lang="en-US" sz="1200" kern="1200" dirty="0">
                <a:solidFill>
                  <a:schemeClr val="tx1"/>
                </a:solidFill>
                <a:effectLst/>
                <a:latin typeface="+mn-lt"/>
                <a:ea typeface="+mn-ea"/>
                <a:cs typeface="+mn-cs"/>
              </a:rPr>
              <a:t>Gordon Parks, </a:t>
            </a:r>
            <a:r>
              <a:rPr lang="en-US" sz="1200" i="1" kern="1200" dirty="0">
                <a:solidFill>
                  <a:schemeClr val="tx1"/>
                </a:solidFill>
                <a:effectLst/>
                <a:latin typeface="+mn-lt"/>
                <a:ea typeface="+mn-ea"/>
                <a:cs typeface="+mn-cs"/>
              </a:rPr>
              <a:t>Self-Portrait</a:t>
            </a:r>
            <a:r>
              <a:rPr lang="en-US" sz="1200" kern="1200" dirty="0">
                <a:solidFill>
                  <a:schemeClr val="tx1"/>
                </a:solidFill>
                <a:effectLst/>
                <a:latin typeface="+mn-lt"/>
                <a:ea typeface="+mn-ea"/>
                <a:cs typeface="+mn-cs"/>
              </a:rPr>
              <a:t>, 1941, gelatin silver print, 50.8 × 40.64 cm (20 × 16 in.), Private Collection. Courtesy of and copyright The Gordon Parks Foundation</a:t>
            </a:r>
          </a:p>
          <a:p>
            <a:pPr eaLnBrk="0" fontAlgn="base" hangingPunct="0"/>
            <a:r>
              <a:rPr lang="en-US" sz="1200" kern="1200" dirty="0">
                <a:solidFill>
                  <a:schemeClr val="tx1"/>
                </a:solidFill>
                <a:effectLst/>
                <a:latin typeface="+mn-lt"/>
                <a:ea typeface="+mn-ea"/>
                <a:cs typeface="+mn-cs"/>
              </a:rPr>
              <a:t> </a:t>
            </a:r>
          </a:p>
          <a:p>
            <a:pPr eaLnBrk="0" fontAlgn="base" hangingPunct="0"/>
            <a:r>
              <a:rPr lang="en-US" sz="1200" kern="1200" dirty="0">
                <a:solidFill>
                  <a:schemeClr val="tx1"/>
                </a:solidFill>
                <a:effectLst/>
                <a:latin typeface="+mn-lt"/>
                <a:ea typeface="+mn-ea"/>
                <a:cs typeface="+mn-cs"/>
              </a:rPr>
              <a:t>The youngest of 15 children, Gordon Parks was born in 1912 (d. 2006) in Fort Scott, Kansas. His parents had moved there from Tennessee in the years following the post–Civil War Reconstruction period. Although he was close with his supportive family, Parks could not ignore the inequality and racism around him. He recalls, “The indignities came so often that I soon began to accept them as normal. But I always fought back.”</a:t>
            </a:r>
          </a:p>
          <a:p>
            <a:pPr eaLnBrk="0" fontAlgn="base" hangingPunct="0"/>
            <a:r>
              <a:rPr lang="en-US" sz="1200" kern="1200" dirty="0">
                <a:solidFill>
                  <a:schemeClr val="tx1"/>
                </a:solidFill>
                <a:effectLst/>
                <a:latin typeface="+mn-lt"/>
                <a:ea typeface="+mn-ea"/>
                <a:cs typeface="+mn-cs"/>
              </a:rPr>
              <a:t> </a:t>
            </a:r>
          </a:p>
          <a:p>
            <a:pPr eaLnBrk="0" fontAlgn="base" hangingPunct="0"/>
            <a:r>
              <a:rPr lang="en-US" sz="1200" kern="1200" dirty="0">
                <a:solidFill>
                  <a:schemeClr val="tx1"/>
                </a:solidFill>
                <a:effectLst/>
                <a:latin typeface="+mn-lt"/>
                <a:ea typeface="+mn-ea"/>
                <a:cs typeface="+mn-cs"/>
              </a:rPr>
              <a:t>Parks purchased his first camera in 1937 and committed himself to becoming a photographer. A consummate observer of the world, he found inspiration in magazines, museums, and books. He began experimenting with portraiture and some of his photographs were featured in the local African American newspaper in Saint Paul, Minnesota. Though primarily self-taught, </a:t>
            </a:r>
            <a:r>
              <a:rPr lang="en-US" sz="1200" kern="1200" dirty="0" err="1">
                <a:solidFill>
                  <a:schemeClr val="tx1"/>
                </a:solidFill>
                <a:effectLst/>
                <a:latin typeface="+mn-lt"/>
                <a:ea typeface="+mn-ea"/>
                <a:cs typeface="+mn-cs"/>
              </a:rPr>
              <a:t>Parks’s</a:t>
            </a:r>
            <a:r>
              <a:rPr lang="en-US" sz="1200" kern="1200" dirty="0">
                <a:solidFill>
                  <a:schemeClr val="tx1"/>
                </a:solidFill>
                <a:effectLst/>
                <a:latin typeface="+mn-lt"/>
                <a:ea typeface="+mn-ea"/>
                <a:cs typeface="+mn-cs"/>
              </a:rPr>
              <a:t> education was influenced by other artists and mentors he encountered in the early part of his career. He would go on to achieve extraordinary success in his field, a major accomplishment for an African American photographer during the 1940s. In addition to photographing for </a:t>
            </a:r>
            <a:r>
              <a:rPr lang="en-US" sz="1200" i="1" kern="1200" dirty="0">
                <a:solidFill>
                  <a:schemeClr val="tx1"/>
                </a:solidFill>
                <a:effectLst/>
                <a:latin typeface="+mn-lt"/>
                <a:ea typeface="+mn-ea"/>
                <a:cs typeface="+mn-cs"/>
              </a:rPr>
              <a:t>Life</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Ebony</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Vogue</a:t>
            </a:r>
            <a:r>
              <a:rPr lang="en-US" sz="1200" kern="1200" dirty="0">
                <a:solidFill>
                  <a:schemeClr val="tx1"/>
                </a:solidFill>
                <a:effectLst/>
                <a:latin typeface="+mn-lt"/>
                <a:ea typeface="+mn-ea"/>
                <a:cs typeface="+mn-cs"/>
              </a:rPr>
              <a:t>, Parks was a poet, author, musician, and filmmaker. </a:t>
            </a:r>
          </a:p>
          <a:p>
            <a:pPr eaLnBrk="0" fontAlgn="base" hangingPunct="0"/>
            <a:r>
              <a:rPr lang="en-US" sz="1200" kern="1200" dirty="0">
                <a:solidFill>
                  <a:schemeClr val="tx1"/>
                </a:solidFill>
                <a:effectLst/>
                <a:latin typeface="+mn-lt"/>
                <a:ea typeface="+mn-ea"/>
                <a:cs typeface="+mn-cs"/>
              </a:rPr>
              <a:t> </a:t>
            </a:r>
          </a:p>
          <a:p>
            <a:pPr eaLnBrk="0" fontAlgn="base" hangingPunct="0"/>
            <a:r>
              <a:rPr lang="en-US" sz="1200" kern="1200" dirty="0">
                <a:solidFill>
                  <a:schemeClr val="tx1"/>
                </a:solidFill>
                <a:effectLst/>
                <a:latin typeface="+mn-lt"/>
                <a:ea typeface="+mn-ea"/>
                <a:cs typeface="+mn-cs"/>
              </a:rPr>
              <a:t>Parks was just 28 years old when he took this self-portrait. He carefully composed it to demonstrate his close connection with his vocation: his face is aligned with the lens of his camera (one typical of those used by press photographers at the time) and his expression is quite contemplative.</a:t>
            </a:r>
          </a:p>
          <a:p>
            <a:endParaRPr lang="en-US" dirty="0"/>
          </a:p>
        </p:txBody>
      </p:sp>
      <p:sp>
        <p:nvSpPr>
          <p:cNvPr id="4" name="Slide Number Placeholder 3"/>
          <p:cNvSpPr>
            <a:spLocks noGrp="1"/>
          </p:cNvSpPr>
          <p:nvPr>
            <p:ph type="sldNum" sz="quarter" idx="10"/>
          </p:nvPr>
        </p:nvSpPr>
        <p:spPr/>
        <p:txBody>
          <a:bodyPr/>
          <a:lstStyle/>
          <a:p>
            <a:fld id="{89123E8A-BEAE-5F4C-BDB1-28CF017A1E76}" type="slidenum">
              <a:rPr lang="en-US" smtClean="0"/>
              <a:t>3</a:t>
            </a:fld>
            <a:endParaRPr lang="en-US"/>
          </a:p>
        </p:txBody>
      </p:sp>
    </p:spTree>
    <p:extLst>
      <p:ext uri="{BB962C8B-B14F-4D97-AF65-F5344CB8AC3E}">
        <p14:creationId xmlns:p14="http://schemas.microsoft.com/office/powerpoint/2010/main" val="2482127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kern="1200" dirty="0">
                <a:solidFill>
                  <a:schemeClr val="tx1"/>
                </a:solidFill>
                <a:effectLst/>
                <a:latin typeface="+mn-lt"/>
                <a:ea typeface="+mn-ea"/>
                <a:cs typeface="+mn-cs"/>
              </a:rPr>
              <a:t>(left) Gordon Parks, </a:t>
            </a:r>
            <a:r>
              <a:rPr lang="en-US" sz="1200" i="1" kern="1200" dirty="0">
                <a:solidFill>
                  <a:schemeClr val="tx1"/>
                </a:solidFill>
                <a:effectLst/>
                <a:latin typeface="+mn-lt"/>
                <a:ea typeface="+mn-ea"/>
                <a:cs typeface="+mn-cs"/>
              </a:rPr>
              <a:t>Anacostia, D.C. Frederick Douglass housing project. Mother watching her children as she prepares the evening meal.</a:t>
            </a:r>
            <a:r>
              <a:rPr lang="en-US" sz="1200" kern="1200" dirty="0">
                <a:solidFill>
                  <a:schemeClr val="tx1"/>
                </a:solidFill>
                <a:effectLst/>
                <a:latin typeface="+mn-lt"/>
                <a:ea typeface="+mn-ea"/>
                <a:cs typeface="+mn-cs"/>
              </a:rPr>
              <a:t> June 1942, gelatin silver print, 25.4 × 20.3 cm (10 × 8 in.), Photography Collection, Miriam and Ira D. Wallach Division of Art, Prints and Photographs, The New York Public Library, Astor, Lenox and Tilden Foundations. Courtesy of and copyright The Gordon Parks Foundation </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(right) Gordon Parks, </a:t>
            </a:r>
            <a:r>
              <a:rPr lang="en-US" sz="1200" i="1" kern="1200" dirty="0">
                <a:solidFill>
                  <a:schemeClr val="tx1"/>
                </a:solidFill>
                <a:effectLst/>
                <a:latin typeface="+mn-lt"/>
                <a:ea typeface="+mn-ea"/>
                <a:cs typeface="+mn-cs"/>
              </a:rPr>
              <a:t>Washington, D.C., Mrs. Ella Watson, A Government Charwoman (Improvised Altar)</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July 1942, gelatin silver print, 26.2 × 33.8 cm (10 5/16 × 13 5/16 in.), National Gallery of Art, Washington, Gift of Julia J. </a:t>
            </a:r>
            <a:r>
              <a:rPr lang="en-US" sz="1200" kern="1200" dirty="0" err="1">
                <a:solidFill>
                  <a:schemeClr val="tx1"/>
                </a:solidFill>
                <a:effectLst/>
                <a:latin typeface="+mn-lt"/>
                <a:ea typeface="+mn-ea"/>
                <a:cs typeface="+mn-cs"/>
              </a:rPr>
              <a:t>Norrell</a:t>
            </a:r>
            <a:r>
              <a:rPr lang="en-US" sz="1200" kern="1200" dirty="0">
                <a:solidFill>
                  <a:schemeClr val="tx1"/>
                </a:solidFill>
                <a:effectLst/>
                <a:latin typeface="+mn-lt"/>
                <a:ea typeface="+mn-ea"/>
                <a:cs typeface="+mn-cs"/>
              </a:rPr>
              <a:t>, 2015.119.1 </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Compare these two photographs of women sitting by open windows, each taken by Parks in 1942 in Washington, DC. What details do you notice that help to tell each woman’s story? Why do you think he has us looking at the backs of their heads? Do you consider these works to be portraits? Why or why not? </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What is Parks possibly communicating about race and gender in 1940s America?</a:t>
            </a:r>
          </a:p>
          <a:p>
            <a:endParaRPr lang="en-US" dirty="0"/>
          </a:p>
        </p:txBody>
      </p:sp>
      <p:sp>
        <p:nvSpPr>
          <p:cNvPr id="4" name="Slide Number Placeholder 3"/>
          <p:cNvSpPr>
            <a:spLocks noGrp="1"/>
          </p:cNvSpPr>
          <p:nvPr>
            <p:ph type="sldNum" sz="quarter" idx="10"/>
          </p:nvPr>
        </p:nvSpPr>
        <p:spPr/>
        <p:txBody>
          <a:bodyPr/>
          <a:lstStyle/>
          <a:p>
            <a:fld id="{89123E8A-BEAE-5F4C-BDB1-28CF017A1E76}" type="slidenum">
              <a:rPr lang="en-US" smtClean="0"/>
              <a:t>12</a:t>
            </a:fld>
            <a:endParaRPr lang="en-US"/>
          </a:p>
        </p:txBody>
      </p:sp>
    </p:spTree>
    <p:extLst>
      <p:ext uri="{BB962C8B-B14F-4D97-AF65-F5344CB8AC3E}">
        <p14:creationId xmlns:p14="http://schemas.microsoft.com/office/powerpoint/2010/main" val="1135048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r>
              <a:rPr lang="en-US" sz="1200" kern="1200" dirty="0">
                <a:solidFill>
                  <a:schemeClr val="tx1"/>
                </a:solidFill>
                <a:effectLst/>
                <a:latin typeface="+mn-lt"/>
                <a:ea typeface="+mn-ea"/>
                <a:cs typeface="+mn-cs"/>
              </a:rPr>
              <a:t>Gordon Parks, </a:t>
            </a:r>
            <a:r>
              <a:rPr lang="en-US" sz="1200" i="1" kern="1200" dirty="0">
                <a:solidFill>
                  <a:schemeClr val="tx1"/>
                </a:solidFill>
                <a:effectLst/>
                <a:latin typeface="+mn-lt"/>
                <a:ea typeface="+mn-ea"/>
                <a:cs typeface="+mn-cs"/>
              </a:rPr>
              <a:t>Washington, D.C. Johnnie Lew, owner of the laundry under the apartment of Mrs. Ella Watson, a government charwoman</a:t>
            </a:r>
            <a:r>
              <a:rPr lang="en-US" sz="1200" kern="1200" dirty="0">
                <a:solidFill>
                  <a:schemeClr val="tx1"/>
                </a:solidFill>
                <a:effectLst/>
                <a:latin typeface="+mn-lt"/>
                <a:ea typeface="+mn-ea"/>
                <a:cs typeface="+mn-cs"/>
              </a:rPr>
              <a:t>, August 1942, gelatin silver print, sheet: 18.2 × 23.3 cm (7 3/16 × 9 3/16 in.), mount: 24.1 × 29 cm (9 1/2 × 11 7/16 in.), Prints and Photographs Division, Library of Congress, Washington, D.C. </a:t>
            </a:r>
          </a:p>
          <a:p>
            <a:pPr eaLnBrk="0" fontAlgn="base" hangingPunct="0"/>
            <a:r>
              <a:rPr lang="en-US" sz="1200" kern="1200" dirty="0">
                <a:solidFill>
                  <a:schemeClr val="tx1"/>
                </a:solidFill>
                <a:effectLst/>
                <a:latin typeface="+mn-lt"/>
                <a:ea typeface="+mn-ea"/>
                <a:cs typeface="+mn-cs"/>
              </a:rPr>
              <a:t> </a:t>
            </a:r>
          </a:p>
          <a:p>
            <a:pPr eaLnBrk="0" fontAlgn="base" hangingPunct="0"/>
            <a:r>
              <a:rPr lang="en-US" sz="1200" kern="1200" dirty="0">
                <a:solidFill>
                  <a:schemeClr val="tx1"/>
                </a:solidFill>
                <a:effectLst/>
                <a:latin typeface="+mn-lt"/>
                <a:ea typeface="+mn-ea"/>
                <a:cs typeface="+mn-cs"/>
              </a:rPr>
              <a:t>As the caption indicates, Parks took this photograph as part of his work documenting Ella Watson’s life. This photograph offers a glimpse of the diversity of people who contributed to life and labor in and around Washington, DC. It is impossible to ignore that the subject, Johnnie Lew, is flanked by a picture of 32nd President Franklin Delano Roosevelt (over his right shoulder) and an American flag (which waves above his left shoulder).</a:t>
            </a:r>
          </a:p>
          <a:p>
            <a:pPr eaLnBrk="0" fontAlgn="base" hangingPunct="0"/>
            <a:r>
              <a:rPr lang="en-US" sz="1200" kern="1200" dirty="0">
                <a:solidFill>
                  <a:schemeClr val="tx1"/>
                </a:solidFill>
                <a:effectLst/>
                <a:latin typeface="+mn-lt"/>
                <a:ea typeface="+mn-ea"/>
                <a:cs typeface="+mn-cs"/>
              </a:rPr>
              <a:t> </a:t>
            </a:r>
          </a:p>
          <a:p>
            <a:pPr eaLnBrk="0" fontAlgn="base" hangingPunct="0"/>
            <a:r>
              <a:rPr lang="en-US" sz="1200" kern="1200" dirty="0">
                <a:solidFill>
                  <a:schemeClr val="tx1"/>
                </a:solidFill>
                <a:effectLst/>
                <a:latin typeface="+mn-lt"/>
                <a:ea typeface="+mn-ea"/>
                <a:cs typeface="+mn-cs"/>
              </a:rPr>
              <a:t>How does this image contribute to the story of labor in the United States? </a:t>
            </a:r>
          </a:p>
        </p:txBody>
      </p:sp>
      <p:sp>
        <p:nvSpPr>
          <p:cNvPr id="4" name="Slide Number Placeholder 3"/>
          <p:cNvSpPr>
            <a:spLocks noGrp="1"/>
          </p:cNvSpPr>
          <p:nvPr>
            <p:ph type="sldNum" sz="quarter" idx="10"/>
          </p:nvPr>
        </p:nvSpPr>
        <p:spPr/>
        <p:txBody>
          <a:bodyPr/>
          <a:lstStyle/>
          <a:p>
            <a:fld id="{89123E8A-BEAE-5F4C-BDB1-28CF017A1E76}" type="slidenum">
              <a:rPr lang="en-US" smtClean="0"/>
              <a:t>13</a:t>
            </a:fld>
            <a:endParaRPr lang="en-US"/>
          </a:p>
        </p:txBody>
      </p:sp>
    </p:spTree>
    <p:extLst>
      <p:ext uri="{BB962C8B-B14F-4D97-AF65-F5344CB8AC3E}">
        <p14:creationId xmlns:p14="http://schemas.microsoft.com/office/powerpoint/2010/main" val="4068056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kern="1200" dirty="0">
                <a:solidFill>
                  <a:schemeClr val="tx1"/>
                </a:solidFill>
                <a:effectLst/>
                <a:latin typeface="+mn-lt"/>
                <a:ea typeface="+mn-ea"/>
                <a:cs typeface="+mn-cs"/>
              </a:rPr>
              <a:t>Gordon Parks, </a:t>
            </a:r>
            <a:r>
              <a:rPr lang="en-US" sz="1200" i="1" kern="1200" dirty="0">
                <a:solidFill>
                  <a:schemeClr val="tx1"/>
                </a:solidFill>
                <a:effectLst/>
                <a:latin typeface="+mn-lt"/>
                <a:ea typeface="+mn-ea"/>
                <a:cs typeface="+mn-cs"/>
              </a:rPr>
              <a:t>Lt. George Knox. 332nd Fighter Group training at Selfridge Field, Michigan</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October 1943, gelatin silver print mounted on board with caption, image: 25.4 × 26.35 cm (10 × 10 3/8 in.), sheet: 27.31 × 26.35 cm (10 3/4 × 10 3/8 in.), The Gordon Parks Foundation, GP02596. Courtesy of and copyright The Gordon Parks Foundation</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In 1943, the increasingly unpopular Farm Security Administration (FSA) was abolished, pieces of which were then absorbed into the Office of War Information (OWI). Before the FSA closed though, Parks was selected to transfer to the OWI, which he did in October 1942. He was assigned as a war correspondent to cover the 332nd Fighter Group, the first regiment of black pilots, who were training near Detroit, Michigan. </a:t>
            </a:r>
            <a:r>
              <a:rPr lang="en-US" sz="1200" kern="1200" dirty="0" err="1">
                <a:solidFill>
                  <a:schemeClr val="tx1"/>
                </a:solidFill>
                <a:effectLst/>
                <a:latin typeface="+mn-lt"/>
                <a:ea typeface="+mn-ea"/>
                <a:cs typeface="+mn-cs"/>
              </a:rPr>
              <a:t>Parks’s</a:t>
            </a:r>
            <a:r>
              <a:rPr lang="en-US" sz="1200" kern="1200" dirty="0">
                <a:solidFill>
                  <a:schemeClr val="tx1"/>
                </a:solidFill>
                <a:effectLst/>
                <a:latin typeface="+mn-lt"/>
                <a:ea typeface="+mn-ea"/>
                <a:cs typeface="+mn-cs"/>
              </a:rPr>
              <a:t> attempts to travel with the pilots for their first deployment abroad were continually thwarted by officials in the federal government, some of whom were not supportive of black pilots receiving such publicity.</a:t>
            </a:r>
          </a:p>
        </p:txBody>
      </p:sp>
      <p:sp>
        <p:nvSpPr>
          <p:cNvPr id="4" name="Slide Number Placeholder 3"/>
          <p:cNvSpPr>
            <a:spLocks noGrp="1"/>
          </p:cNvSpPr>
          <p:nvPr>
            <p:ph type="sldNum" sz="quarter" idx="10"/>
          </p:nvPr>
        </p:nvSpPr>
        <p:spPr/>
        <p:txBody>
          <a:bodyPr/>
          <a:lstStyle/>
          <a:p>
            <a:fld id="{89123E8A-BEAE-5F4C-BDB1-28CF017A1E76}" type="slidenum">
              <a:rPr lang="en-US" smtClean="0"/>
              <a:t>14</a:t>
            </a:fld>
            <a:endParaRPr lang="en-US"/>
          </a:p>
        </p:txBody>
      </p:sp>
    </p:spTree>
    <p:extLst>
      <p:ext uri="{BB962C8B-B14F-4D97-AF65-F5344CB8AC3E}">
        <p14:creationId xmlns:p14="http://schemas.microsoft.com/office/powerpoint/2010/main" val="415470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kern="1200" dirty="0">
                <a:solidFill>
                  <a:schemeClr val="tx1"/>
                </a:solidFill>
                <a:effectLst/>
                <a:latin typeface="+mn-lt"/>
                <a:ea typeface="+mn-ea"/>
                <a:cs typeface="+mn-cs"/>
              </a:rPr>
              <a:t>Gordon Parks, </a:t>
            </a:r>
            <a:r>
              <a:rPr lang="en-US" sz="1200" i="1" kern="1200" dirty="0">
                <a:solidFill>
                  <a:schemeClr val="tx1"/>
                </a:solidFill>
                <a:effectLst/>
                <a:latin typeface="+mn-lt"/>
                <a:ea typeface="+mn-ea"/>
                <a:cs typeface="+mn-cs"/>
              </a:rPr>
              <a:t>Dinner Time at Mr. Hercules Brown’s Home, Somerville, Maine. </a:t>
            </a:r>
            <a:r>
              <a:rPr lang="en-US" sz="1200" kern="1200" dirty="0">
                <a:solidFill>
                  <a:schemeClr val="tx1"/>
                </a:solidFill>
                <a:effectLst/>
                <a:latin typeface="+mn-lt"/>
                <a:ea typeface="+mn-ea"/>
                <a:cs typeface="+mn-cs"/>
              </a:rPr>
              <a:t>February 1944, gelatin silver print, 26.2 × 33.3 cm (10 5/16 × 13 1/8 in.), National Gallery of Art, Washington, Corcoran Collection (The Gordon Parks Collection), 2015.19.4595</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Gordon Parks took this photograph while on assignment for the Standard Oil Company (New Jersey), a corporation suffering a massive public relations crisis related to a rubber shortage that threatened the country’s ability to fight in World War II. Part of </a:t>
            </a:r>
            <a:r>
              <a:rPr lang="en-US" sz="1200" kern="1200" dirty="0" err="1">
                <a:solidFill>
                  <a:schemeClr val="tx1"/>
                </a:solidFill>
                <a:effectLst/>
                <a:latin typeface="+mn-lt"/>
                <a:ea typeface="+mn-ea"/>
                <a:cs typeface="+mn-cs"/>
              </a:rPr>
              <a:t>Parks’s</a:t>
            </a:r>
            <a:r>
              <a:rPr lang="en-US" sz="1200" kern="1200" dirty="0">
                <a:solidFill>
                  <a:schemeClr val="tx1"/>
                </a:solidFill>
                <a:effectLst/>
                <a:latin typeface="+mn-lt"/>
                <a:ea typeface="+mn-ea"/>
                <a:cs typeface="+mn-cs"/>
              </a:rPr>
              <a:t> assignment was to represent how the oil industry positively impacted life in the United States. Parks spent eight days with the Brown family, pictured here sharing a family meal. </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Look closely at who is gathered around the table. Hercules Brown sits with his wife, three daughters, and grandson. His son-in-law is away fighting in the war. What can you learn about this family based on what you see in the photograph? Notice how we, as the viewer, seem to be looking down at the table. Where do you think Parks was when he took this picture?</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Compare with this image with </a:t>
            </a:r>
            <a:r>
              <a:rPr lang="en-US" sz="1200" i="1" kern="1200" dirty="0">
                <a:solidFill>
                  <a:schemeClr val="tx1"/>
                </a:solidFill>
                <a:effectLst/>
                <a:latin typeface="+mn-lt"/>
                <a:ea typeface="+mn-ea"/>
                <a:cs typeface="+mn-cs"/>
              </a:rPr>
              <a:t>Anacostia, D.C. Frederick Douglass Housing Project. A family says grace before the evening meal</a:t>
            </a:r>
            <a:r>
              <a:rPr lang="en-US" sz="1200" kern="1200" dirty="0">
                <a:solidFill>
                  <a:schemeClr val="tx1"/>
                </a:solidFill>
                <a:effectLst/>
                <a:latin typeface="+mn-lt"/>
                <a:ea typeface="+mn-ea"/>
                <a:cs typeface="+mn-cs"/>
              </a:rPr>
              <a:t> (Slide 8).</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9123E8A-BEAE-5F4C-BDB1-28CF017A1E76}" type="slidenum">
              <a:rPr lang="en-US" smtClean="0"/>
              <a:t>15</a:t>
            </a:fld>
            <a:endParaRPr lang="en-US"/>
          </a:p>
        </p:txBody>
      </p:sp>
    </p:spTree>
    <p:extLst>
      <p:ext uri="{BB962C8B-B14F-4D97-AF65-F5344CB8AC3E}">
        <p14:creationId xmlns:p14="http://schemas.microsoft.com/office/powerpoint/2010/main" val="2511371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r>
              <a:rPr lang="en-US" sz="1200" kern="1200" dirty="0">
                <a:solidFill>
                  <a:schemeClr val="tx1"/>
                </a:solidFill>
                <a:effectLst/>
                <a:latin typeface="+mn-lt"/>
                <a:ea typeface="+mn-ea"/>
                <a:cs typeface="+mn-cs"/>
              </a:rPr>
              <a:t>Gordon Parks, </a:t>
            </a:r>
            <a:r>
              <a:rPr lang="en-US" sz="1200" i="1" kern="1200" dirty="0">
                <a:solidFill>
                  <a:schemeClr val="tx1"/>
                </a:solidFill>
                <a:effectLst/>
                <a:latin typeface="+mn-lt"/>
                <a:ea typeface="+mn-ea"/>
                <a:cs typeface="+mn-cs"/>
              </a:rPr>
              <a:t>Pittsburgh, Pa. The cooper’s plant at the </a:t>
            </a:r>
            <a:r>
              <a:rPr lang="en-US" sz="1200" i="1" kern="1200" dirty="0" err="1">
                <a:solidFill>
                  <a:schemeClr val="tx1"/>
                </a:solidFill>
                <a:effectLst/>
                <a:latin typeface="+mn-lt"/>
                <a:ea typeface="+mn-ea"/>
                <a:cs typeface="+mn-cs"/>
              </a:rPr>
              <a:t>Penola</a:t>
            </a:r>
            <a:r>
              <a:rPr lang="en-US" sz="1200" i="1" kern="1200" dirty="0">
                <a:solidFill>
                  <a:schemeClr val="tx1"/>
                </a:solidFill>
                <a:effectLst/>
                <a:latin typeface="+mn-lt"/>
                <a:ea typeface="+mn-ea"/>
                <a:cs typeface="+mn-cs"/>
              </a:rPr>
              <a:t>, Inc. grease plant, where large drums and containers are reconditioned.</a:t>
            </a:r>
            <a:r>
              <a:rPr lang="en-US" sz="1200" kern="1200" dirty="0">
                <a:solidFill>
                  <a:schemeClr val="tx1"/>
                </a:solidFill>
                <a:effectLst/>
                <a:latin typeface="+mn-lt"/>
                <a:ea typeface="+mn-ea"/>
                <a:cs typeface="+mn-cs"/>
              </a:rPr>
              <a:t> March 1944, gelatin silver print, sheet: 23.9 × 19.1 cm (9 7/16 × 7 1/2 in.), mount: 29 × 24 cm (11 7/16 × 9 7/16 in.), Prints and Photographs Division, Library of Congress, Washington, D.C. Courtesy of and copyright The Gordon Parks Foundation</a:t>
            </a:r>
          </a:p>
          <a:p>
            <a:pPr eaLnBrk="0" fontAlgn="base" hangingPunct="0"/>
            <a:r>
              <a:rPr lang="en-US" sz="1200" kern="1200" dirty="0">
                <a:solidFill>
                  <a:schemeClr val="tx1"/>
                </a:solidFill>
                <a:effectLst/>
                <a:latin typeface="+mn-lt"/>
                <a:ea typeface="+mn-ea"/>
                <a:cs typeface="+mn-cs"/>
              </a:rPr>
              <a:t> </a:t>
            </a:r>
          </a:p>
          <a:p>
            <a:pPr eaLnBrk="0" fontAlgn="base" hangingPunct="0"/>
            <a:r>
              <a:rPr lang="en-US" sz="1200" kern="1200" dirty="0">
                <a:solidFill>
                  <a:schemeClr val="tx1"/>
                </a:solidFill>
                <a:effectLst/>
                <a:latin typeface="+mn-lt"/>
                <a:ea typeface="+mn-ea"/>
                <a:cs typeface="+mn-cs"/>
              </a:rPr>
              <a:t>Employed by </a:t>
            </a:r>
            <a:r>
              <a:rPr lang="en-US" sz="1200" kern="1200" dirty="0" err="1">
                <a:solidFill>
                  <a:schemeClr val="tx1"/>
                </a:solidFill>
                <a:effectLst/>
                <a:latin typeface="+mn-lt"/>
                <a:ea typeface="+mn-ea"/>
                <a:cs typeface="+mn-cs"/>
              </a:rPr>
              <a:t>Penola</a:t>
            </a:r>
            <a:r>
              <a:rPr lang="en-US" sz="1200" kern="1200" dirty="0">
                <a:solidFill>
                  <a:schemeClr val="tx1"/>
                </a:solidFill>
                <a:effectLst/>
                <a:latin typeface="+mn-lt"/>
                <a:ea typeface="+mn-ea"/>
                <a:cs typeface="+mn-cs"/>
              </a:rPr>
              <a:t>, Inc., this anonymous African American worker toils to clean grease barrels by dipping them in boiling lye. The only human presence in a landscape of steam and steel, Parks uses dramatic lighting and a low angle to present him as a hero of industry. Understanding that his efforts were one part of an intricate system to supply essential lubricants to the military fighting overseas elevates him to the status of American hero, perhaps.</a:t>
            </a:r>
          </a:p>
          <a:p>
            <a:pPr eaLnBrk="0" fontAlgn="base" hangingPunct="0"/>
            <a:r>
              <a:rPr lang="en-US" sz="1200" kern="1200" dirty="0">
                <a:solidFill>
                  <a:schemeClr val="tx1"/>
                </a:solidFill>
                <a:effectLst/>
                <a:latin typeface="+mn-lt"/>
                <a:ea typeface="+mn-ea"/>
                <a:cs typeface="+mn-cs"/>
              </a:rPr>
              <a:t> </a:t>
            </a:r>
          </a:p>
          <a:p>
            <a:pPr eaLnBrk="0" fontAlgn="base" hangingPunct="0"/>
            <a:r>
              <a:rPr lang="en-US" sz="1200" kern="1200" dirty="0">
                <a:solidFill>
                  <a:schemeClr val="tx1"/>
                </a:solidFill>
                <a:effectLst/>
                <a:latin typeface="+mn-lt"/>
                <a:ea typeface="+mn-ea"/>
                <a:cs typeface="+mn-cs"/>
              </a:rPr>
              <a:t>Parks wrote to Roy Stryker from Pittsburgh: “Photographing the grease plant at Pittsburgh was a pretty nasty job. It was nasty because in every building and on every floor grease was underfoot. The interiors in the older buildings were extremely dark and absorbed plenty of light, so it was necessary to use long extensions and many bulbs. The extensions throughout the day were covered with grease….I might add that a day at the grease plant leaves one with an enormous appetite.”</a:t>
            </a:r>
          </a:p>
          <a:p>
            <a:pPr eaLnBrk="0" fontAlgn="base" hangingPunct="0"/>
            <a:endParaRPr lang="en-US" sz="1200" kern="1200" dirty="0">
              <a:solidFill>
                <a:schemeClr val="tx1"/>
              </a:solidFill>
              <a:effectLst/>
              <a:latin typeface="+mn-lt"/>
              <a:ea typeface="+mn-ea"/>
              <a:cs typeface="+mn-cs"/>
            </a:endParaRPr>
          </a:p>
          <a:p>
            <a:pPr marL="0" marR="0" indent="0" algn="l" defTabSz="457200" rtl="0" eaLnBrk="0" fontAlgn="base" latinLnBrk="0" hangingPunct="0">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Is this an image of American progress? Why or why not?</a:t>
            </a:r>
          </a:p>
        </p:txBody>
      </p:sp>
      <p:sp>
        <p:nvSpPr>
          <p:cNvPr id="4" name="Slide Number Placeholder 3"/>
          <p:cNvSpPr>
            <a:spLocks noGrp="1"/>
          </p:cNvSpPr>
          <p:nvPr>
            <p:ph type="sldNum" sz="quarter" idx="10"/>
          </p:nvPr>
        </p:nvSpPr>
        <p:spPr/>
        <p:txBody>
          <a:bodyPr/>
          <a:lstStyle/>
          <a:p>
            <a:fld id="{89123E8A-BEAE-5F4C-BDB1-28CF017A1E76}" type="slidenum">
              <a:rPr lang="en-US" smtClean="0"/>
              <a:t>16</a:t>
            </a:fld>
            <a:endParaRPr lang="en-US"/>
          </a:p>
        </p:txBody>
      </p:sp>
    </p:spTree>
    <p:extLst>
      <p:ext uri="{BB962C8B-B14F-4D97-AF65-F5344CB8AC3E}">
        <p14:creationId xmlns:p14="http://schemas.microsoft.com/office/powerpoint/2010/main" val="2712319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r>
              <a:rPr lang="en-US" sz="1200" kern="1200" dirty="0">
                <a:solidFill>
                  <a:schemeClr val="tx1"/>
                </a:solidFill>
                <a:effectLst/>
                <a:latin typeface="+mn-lt"/>
                <a:ea typeface="+mn-ea"/>
                <a:cs typeface="+mn-cs"/>
              </a:rPr>
              <a:t>Gordon Parks, </a:t>
            </a:r>
            <a:r>
              <a:rPr lang="en-US" sz="1200" i="1" kern="1200" dirty="0">
                <a:solidFill>
                  <a:schemeClr val="tx1"/>
                </a:solidFill>
                <a:effectLst/>
                <a:latin typeface="+mn-lt"/>
                <a:ea typeface="+mn-ea"/>
                <a:cs typeface="+mn-cs"/>
              </a:rPr>
              <a:t>Washington, D.C. Auxiliary police at a weekly meeting</a:t>
            </a:r>
            <a:r>
              <a:rPr lang="en-US" sz="1200" kern="1200" dirty="0">
                <a:solidFill>
                  <a:schemeClr val="tx1"/>
                </a:solidFill>
                <a:effectLst/>
                <a:latin typeface="+mn-lt"/>
                <a:ea typeface="+mn-ea"/>
                <a:cs typeface="+mn-cs"/>
              </a:rPr>
              <a:t>, July 1942, gelatin silver print, 20.32 × 25.4 cm (8 × 10 in.), Photographs and Prints Division, </a:t>
            </a:r>
            <a:r>
              <a:rPr lang="en-US" sz="1200" kern="1200" dirty="0" err="1">
                <a:solidFill>
                  <a:schemeClr val="tx1"/>
                </a:solidFill>
                <a:effectLst/>
                <a:latin typeface="+mn-lt"/>
                <a:ea typeface="+mn-ea"/>
                <a:cs typeface="+mn-cs"/>
              </a:rPr>
              <a:t>Schomburg</a:t>
            </a:r>
            <a:r>
              <a:rPr lang="en-US" sz="1200" kern="1200" dirty="0">
                <a:solidFill>
                  <a:schemeClr val="tx1"/>
                </a:solidFill>
                <a:effectLst/>
                <a:latin typeface="+mn-lt"/>
                <a:ea typeface="+mn-ea"/>
                <a:cs typeface="+mn-cs"/>
              </a:rPr>
              <a:t> Center for Research in Black Culture, The New York Public Library, Astor, Lenox and Tilden Foundations</a:t>
            </a:r>
          </a:p>
          <a:p>
            <a:pPr eaLnBrk="0" fontAlgn="base" hangingPunct="0"/>
            <a:r>
              <a:rPr lang="en-US" sz="1200" kern="1200" dirty="0">
                <a:solidFill>
                  <a:schemeClr val="tx1"/>
                </a:solidFill>
                <a:effectLst/>
                <a:latin typeface="+mn-lt"/>
                <a:ea typeface="+mn-ea"/>
                <a:cs typeface="+mn-cs"/>
              </a:rPr>
              <a:t> </a:t>
            </a:r>
          </a:p>
          <a:p>
            <a:pPr eaLnBrk="0" fontAlgn="base" hangingPunct="0"/>
            <a:r>
              <a:rPr lang="en-US" sz="1200" kern="1200" dirty="0">
                <a:solidFill>
                  <a:schemeClr val="tx1"/>
                </a:solidFill>
                <a:effectLst/>
                <a:latin typeface="+mn-lt"/>
                <a:ea typeface="+mn-ea"/>
                <a:cs typeface="+mn-cs"/>
              </a:rPr>
              <a:t>In 1942, Washington, DC, was still a segregated city. This meant that civilian defense activities, such as this group of auxiliary police (reserves who could be called up in an emergency), were also segregated. Serious, uniformed men gather around their instructor against the backdrop of a large American flag and the motto “GIVE IT YOUR BEST.” We have every reason to believe they are doing just that.</a:t>
            </a:r>
          </a:p>
          <a:p>
            <a:pPr eaLnBrk="0" fontAlgn="base" hangingPunct="0"/>
            <a:r>
              <a:rPr lang="en-US" sz="1200" kern="1200" dirty="0">
                <a:solidFill>
                  <a:schemeClr val="tx1"/>
                </a:solidFill>
                <a:effectLst/>
                <a:latin typeface="+mn-lt"/>
                <a:ea typeface="+mn-ea"/>
                <a:cs typeface="+mn-cs"/>
              </a:rPr>
              <a:t> </a:t>
            </a:r>
          </a:p>
          <a:p>
            <a:pPr eaLnBrk="0" fontAlgn="base" hangingPunct="0"/>
            <a:r>
              <a:rPr lang="en-US" sz="1200" kern="1200" dirty="0">
                <a:solidFill>
                  <a:schemeClr val="tx1"/>
                </a:solidFill>
                <a:effectLst/>
                <a:latin typeface="+mn-lt"/>
                <a:ea typeface="+mn-ea"/>
                <a:cs typeface="+mn-cs"/>
              </a:rPr>
              <a:t>This posed photograph made a case for the kind of patriotism that included efforts by all Americans, regardless of race, to help the country fight and win World War II.</a:t>
            </a:r>
          </a:p>
        </p:txBody>
      </p:sp>
      <p:sp>
        <p:nvSpPr>
          <p:cNvPr id="4" name="Slide Number Placeholder 3"/>
          <p:cNvSpPr>
            <a:spLocks noGrp="1"/>
          </p:cNvSpPr>
          <p:nvPr>
            <p:ph type="sldNum" sz="quarter" idx="10"/>
          </p:nvPr>
        </p:nvSpPr>
        <p:spPr/>
        <p:txBody>
          <a:bodyPr/>
          <a:lstStyle/>
          <a:p>
            <a:fld id="{89123E8A-BEAE-5F4C-BDB1-28CF017A1E76}" type="slidenum">
              <a:rPr lang="en-US" smtClean="0"/>
              <a:t>17</a:t>
            </a:fld>
            <a:endParaRPr lang="en-US"/>
          </a:p>
        </p:txBody>
      </p:sp>
    </p:spTree>
    <p:extLst>
      <p:ext uri="{BB962C8B-B14F-4D97-AF65-F5344CB8AC3E}">
        <p14:creationId xmlns:p14="http://schemas.microsoft.com/office/powerpoint/2010/main" val="2942764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kern="1200" dirty="0">
                <a:solidFill>
                  <a:schemeClr val="tx1"/>
                </a:solidFill>
                <a:effectLst/>
                <a:latin typeface="+mn-lt"/>
                <a:ea typeface="+mn-ea"/>
                <a:cs typeface="+mn-cs"/>
              </a:rPr>
              <a:t>Gordon Parks, </a:t>
            </a:r>
            <a:r>
              <a:rPr lang="en-US" sz="1200" i="1" kern="1200" dirty="0">
                <a:solidFill>
                  <a:schemeClr val="tx1"/>
                </a:solidFill>
                <a:effectLst/>
                <a:latin typeface="+mn-lt"/>
                <a:ea typeface="+mn-ea"/>
                <a:cs typeface="+mn-cs"/>
              </a:rPr>
              <a:t>Ferry boat from Staten Island to Manhattan, carrying early morning commuters. New York Harbor. </a:t>
            </a:r>
            <a:r>
              <a:rPr lang="en-US" sz="1200" kern="1200" dirty="0">
                <a:solidFill>
                  <a:schemeClr val="tx1"/>
                </a:solidFill>
                <a:effectLst/>
                <a:latin typeface="+mn-lt"/>
                <a:ea typeface="+mn-ea"/>
                <a:cs typeface="+mn-cs"/>
              </a:rPr>
              <a:t>November 1946, gelatin silver print, image: 23.18 × 23.18 cm (9 1/8 × 9 1/8 in.), sheet: 23.18 × 28.26 cm (9 1/8 × 11 1/8 in.), Standard Oil (New Jersey) Collection, Photographic Archives, University of Louisville</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Given its reliance on oil and lubricants, transportation was an important theme for the documentary photographers at Standard Oil Company (New Jersey). New York Harbor, where crowds of commuters made their way to Manhattan on the Staten Island Ferry, represented the epicenter of this idea.</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Consider the perspective in this photograph: Where is the photographer standing to take this picture? What does this photograph tell us about the nature of work in the United States? Who is present? Who is missing?</a:t>
            </a:r>
          </a:p>
        </p:txBody>
      </p:sp>
      <p:sp>
        <p:nvSpPr>
          <p:cNvPr id="4" name="Slide Number Placeholder 3"/>
          <p:cNvSpPr>
            <a:spLocks noGrp="1"/>
          </p:cNvSpPr>
          <p:nvPr>
            <p:ph type="sldNum" sz="quarter" idx="10"/>
          </p:nvPr>
        </p:nvSpPr>
        <p:spPr/>
        <p:txBody>
          <a:bodyPr/>
          <a:lstStyle/>
          <a:p>
            <a:fld id="{89123E8A-BEAE-5F4C-BDB1-28CF017A1E76}" type="slidenum">
              <a:rPr lang="en-US" smtClean="0"/>
              <a:t>18</a:t>
            </a:fld>
            <a:endParaRPr lang="en-US"/>
          </a:p>
        </p:txBody>
      </p:sp>
    </p:spTree>
    <p:extLst>
      <p:ext uri="{BB962C8B-B14F-4D97-AF65-F5344CB8AC3E}">
        <p14:creationId xmlns:p14="http://schemas.microsoft.com/office/powerpoint/2010/main" val="2766914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r>
              <a:rPr lang="en-US" sz="1200" kern="1200" dirty="0">
                <a:solidFill>
                  <a:schemeClr val="tx1"/>
                </a:solidFill>
                <a:effectLst/>
                <a:latin typeface="+mn-lt"/>
                <a:ea typeface="+mn-ea"/>
                <a:cs typeface="+mn-cs"/>
              </a:rPr>
              <a:t>Gordon Parks, </a:t>
            </a:r>
            <a:r>
              <a:rPr lang="en-US" sz="1200" i="1" kern="1200" dirty="0">
                <a:solidFill>
                  <a:schemeClr val="tx1"/>
                </a:solidFill>
                <a:effectLst/>
                <a:latin typeface="+mn-lt"/>
                <a:ea typeface="+mn-ea"/>
                <a:cs typeface="+mn-cs"/>
              </a:rPr>
              <a:t>Untitled, Harlem, New York</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1947, gelatin silver print, image: 17.78 × 17.46 cm (7 × 6 7/8 in.), sheet: 20.32 × 18.42 cm (8 × 7 1/4 in.), The Gordon Parks Foundation, GP04135. Courtesy of and copyright The Gordon Parks Foundation</a:t>
            </a:r>
          </a:p>
          <a:p>
            <a:pPr eaLnBrk="0" fontAlgn="base" hangingPunct="0"/>
            <a:r>
              <a:rPr lang="en-US" sz="1200" kern="1200" dirty="0">
                <a:solidFill>
                  <a:schemeClr val="tx1"/>
                </a:solidFill>
                <a:effectLst/>
                <a:latin typeface="+mn-lt"/>
                <a:ea typeface="+mn-ea"/>
                <a:cs typeface="+mn-cs"/>
              </a:rPr>
              <a:t> </a:t>
            </a:r>
          </a:p>
          <a:p>
            <a:pPr eaLnBrk="0" fontAlgn="base" hangingPunct="0"/>
            <a:r>
              <a:rPr lang="en-US" sz="1200" kern="1200" dirty="0">
                <a:solidFill>
                  <a:schemeClr val="tx1"/>
                </a:solidFill>
                <a:effectLst/>
                <a:latin typeface="+mn-lt"/>
                <a:ea typeface="+mn-ea"/>
                <a:cs typeface="+mn-cs"/>
              </a:rPr>
              <a:t>Here, Parks tackles issues of race in a visibly bold manner, reminiscent of his work </a:t>
            </a:r>
            <a:r>
              <a:rPr lang="en-US" sz="1200" i="1" kern="1200" dirty="0">
                <a:solidFill>
                  <a:schemeClr val="tx1"/>
                </a:solidFill>
                <a:effectLst/>
                <a:latin typeface="+mn-lt"/>
                <a:ea typeface="+mn-ea"/>
                <a:cs typeface="+mn-cs"/>
              </a:rPr>
              <a:t>Washington, D.C. Government charwoman (American Gothic)</a:t>
            </a:r>
            <a:r>
              <a:rPr lang="en-US" sz="1200" kern="1200" dirty="0">
                <a:solidFill>
                  <a:schemeClr val="tx1"/>
                </a:solidFill>
                <a:effectLst/>
                <a:latin typeface="+mn-lt"/>
                <a:ea typeface="+mn-ea"/>
                <a:cs typeface="+mn-cs"/>
              </a:rPr>
              <a:t>. </a:t>
            </a:r>
          </a:p>
          <a:p>
            <a:pPr eaLnBrk="0" fontAlgn="base" hangingPunct="0"/>
            <a:r>
              <a:rPr lang="en-US" sz="1200" kern="1200" dirty="0">
                <a:solidFill>
                  <a:schemeClr val="tx1"/>
                </a:solidFill>
                <a:effectLst/>
                <a:latin typeface="+mn-lt"/>
                <a:ea typeface="+mn-ea"/>
                <a:cs typeface="+mn-cs"/>
              </a:rPr>
              <a:t> </a:t>
            </a:r>
          </a:p>
          <a:p>
            <a:pPr eaLnBrk="0" fontAlgn="base" hangingPunct="0"/>
            <a:r>
              <a:rPr lang="en-US" sz="1200" kern="1200" dirty="0">
                <a:solidFill>
                  <a:schemeClr val="tx1"/>
                </a:solidFill>
                <a:effectLst/>
                <a:latin typeface="+mn-lt"/>
                <a:ea typeface="+mn-ea"/>
                <a:cs typeface="+mn-cs"/>
              </a:rPr>
              <a:t>Parks took this picture on assignment for </a:t>
            </a:r>
            <a:r>
              <a:rPr lang="en-US" sz="1200" i="1" kern="1200" dirty="0">
                <a:solidFill>
                  <a:schemeClr val="tx1"/>
                </a:solidFill>
                <a:effectLst/>
                <a:latin typeface="+mn-lt"/>
                <a:ea typeface="+mn-ea"/>
                <a:cs typeface="+mn-cs"/>
              </a:rPr>
              <a:t>Ebony</a:t>
            </a:r>
            <a:r>
              <a:rPr lang="en-US" sz="1200" kern="1200" dirty="0">
                <a:solidFill>
                  <a:schemeClr val="tx1"/>
                </a:solidFill>
                <a:effectLst/>
                <a:latin typeface="+mn-lt"/>
                <a:ea typeface="+mn-ea"/>
                <a:cs typeface="+mn-cs"/>
              </a:rPr>
              <a:t> magazine in 1947 for an article called, “Problem Kids: New Harlem clinic rescues ghetto youth from emotional short circuit.” The article featured the work of psychiatrists Mamie and Kenneth Clark, whose “doll test” research investigated issues of segregation and self-esteem in black children. African American children in segregated schools were shown a black doll and a white doll and then asked to choose one. The majority picked the white doll, indicating that segregation impacted the children’s feelings of self-worth. Their research, while not wholly scientific, was used in school desegregation lawsuits including </a:t>
            </a:r>
            <a:r>
              <a:rPr lang="en-US" sz="1200" i="1" kern="1200" dirty="0">
                <a:solidFill>
                  <a:schemeClr val="tx1"/>
                </a:solidFill>
                <a:effectLst/>
                <a:latin typeface="+mn-lt"/>
                <a:ea typeface="+mn-ea"/>
                <a:cs typeface="+mn-cs"/>
              </a:rPr>
              <a:t>Brown v. Board of Education</a:t>
            </a:r>
            <a:r>
              <a:rPr lang="en-US" sz="1200" kern="1200" dirty="0">
                <a:solidFill>
                  <a:schemeClr val="tx1"/>
                </a:solidFill>
                <a:effectLst/>
                <a:latin typeface="+mn-lt"/>
                <a:ea typeface="+mn-ea"/>
                <a:cs typeface="+mn-cs"/>
              </a:rPr>
              <a:t> (1954).</a:t>
            </a:r>
          </a:p>
          <a:p>
            <a:pPr eaLnBrk="0" fontAlgn="base" hangingPunct="0"/>
            <a:r>
              <a:rPr lang="en-US" sz="1200" kern="1200" dirty="0">
                <a:solidFill>
                  <a:schemeClr val="tx1"/>
                </a:solidFill>
                <a:effectLst/>
                <a:latin typeface="+mn-lt"/>
                <a:ea typeface="+mn-ea"/>
                <a:cs typeface="+mn-cs"/>
              </a:rPr>
              <a:t> </a:t>
            </a:r>
          </a:p>
          <a:p>
            <a:pPr eaLnBrk="0" fontAlgn="base" hangingPunct="0"/>
            <a:r>
              <a:rPr lang="en-US" sz="1200" kern="1200" dirty="0">
                <a:solidFill>
                  <a:schemeClr val="tx1"/>
                </a:solidFill>
                <a:effectLst/>
                <a:latin typeface="+mn-lt"/>
                <a:ea typeface="+mn-ea"/>
                <a:cs typeface="+mn-cs"/>
              </a:rPr>
              <a:t>Imagine you are the editor of </a:t>
            </a:r>
            <a:r>
              <a:rPr lang="en-US" sz="1200" i="1" kern="1200" dirty="0">
                <a:solidFill>
                  <a:schemeClr val="tx1"/>
                </a:solidFill>
                <a:effectLst/>
                <a:latin typeface="+mn-lt"/>
                <a:ea typeface="+mn-ea"/>
                <a:cs typeface="+mn-cs"/>
              </a:rPr>
              <a:t>Ebony </a:t>
            </a:r>
            <a:r>
              <a:rPr lang="en-US" sz="1200" kern="1200" dirty="0">
                <a:solidFill>
                  <a:schemeClr val="tx1"/>
                </a:solidFill>
                <a:effectLst/>
                <a:latin typeface="+mn-lt"/>
                <a:ea typeface="+mn-ea"/>
                <a:cs typeface="+mn-cs"/>
              </a:rPr>
              <a:t>magazine. Would you have chosen to include this image in your story? Why or why not? </a:t>
            </a:r>
          </a:p>
        </p:txBody>
      </p:sp>
      <p:sp>
        <p:nvSpPr>
          <p:cNvPr id="4" name="Slide Number Placeholder 3"/>
          <p:cNvSpPr>
            <a:spLocks noGrp="1"/>
          </p:cNvSpPr>
          <p:nvPr>
            <p:ph type="sldNum" sz="quarter" idx="10"/>
          </p:nvPr>
        </p:nvSpPr>
        <p:spPr/>
        <p:txBody>
          <a:bodyPr/>
          <a:lstStyle/>
          <a:p>
            <a:fld id="{89123E8A-BEAE-5F4C-BDB1-28CF017A1E76}" type="slidenum">
              <a:rPr lang="en-US" smtClean="0"/>
              <a:t>19</a:t>
            </a:fld>
            <a:endParaRPr lang="en-US"/>
          </a:p>
        </p:txBody>
      </p:sp>
    </p:spTree>
    <p:extLst>
      <p:ext uri="{BB962C8B-B14F-4D97-AF65-F5344CB8AC3E}">
        <p14:creationId xmlns:p14="http://schemas.microsoft.com/office/powerpoint/2010/main" val="45279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kern="1200" dirty="0">
                <a:solidFill>
                  <a:schemeClr val="tx1"/>
                </a:solidFill>
                <a:effectLst/>
                <a:latin typeface="+mn-lt"/>
                <a:ea typeface="+mn-ea"/>
                <a:cs typeface="+mn-cs"/>
              </a:rPr>
              <a:t>(left) Gordon Parks, </a:t>
            </a:r>
            <a:r>
              <a:rPr lang="en-US" sz="1200" i="1" kern="1200" dirty="0">
                <a:solidFill>
                  <a:schemeClr val="tx1"/>
                </a:solidFill>
                <a:effectLst/>
                <a:latin typeface="+mn-lt"/>
                <a:ea typeface="+mn-ea"/>
                <a:cs typeface="+mn-cs"/>
              </a:rPr>
              <a:t>Trapped in abandoned building by a rival gang on street, Red Jackson ponders his next move</a:t>
            </a:r>
            <a:r>
              <a:rPr lang="en-US" sz="1200" kern="1200" dirty="0">
                <a:solidFill>
                  <a:schemeClr val="tx1"/>
                </a:solidFill>
                <a:effectLst/>
                <a:latin typeface="+mn-lt"/>
                <a:ea typeface="+mn-ea"/>
                <a:cs typeface="+mn-cs"/>
              </a:rPr>
              <a:t>, 1948, gelatin silver print, image: 49.2 × 39.7 cm (19 3/8 × 15 5/8 in.), sheet: 50.6 × 40.8 cm (19 15/16 × 16 1/16 in.), National Gallery of Art, Washington, Corcoran Collection (The Gordon Parks Collection), 2015.19.4605</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(right) Gordon Parks, </a:t>
            </a:r>
            <a:r>
              <a:rPr lang="en-US" sz="1200" i="1" kern="1200" dirty="0">
                <a:solidFill>
                  <a:schemeClr val="tx1"/>
                </a:solidFill>
                <a:effectLst/>
                <a:latin typeface="+mn-lt"/>
                <a:ea typeface="+mn-ea"/>
                <a:cs typeface="+mn-cs"/>
              </a:rPr>
              <a:t>Red’s Younger Brother at Home, Harlem</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1948, gelatin silver print, image: 22.1 × 33.4 cm (8 11/16 × 13 1/8 in.), framed: 40.64 × 50.8 cm (16 × 20 in.), The Cleveland Museum of Art, Norman O. Stone and Ella A. Stone Memorial Fund, 2002.70</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On assignment for </a:t>
            </a:r>
            <a:r>
              <a:rPr lang="en-US" sz="1200" i="1" kern="1200" dirty="0">
                <a:solidFill>
                  <a:schemeClr val="tx1"/>
                </a:solidFill>
                <a:effectLst/>
                <a:latin typeface="+mn-lt"/>
                <a:ea typeface="+mn-ea"/>
                <a:cs typeface="+mn-cs"/>
              </a:rPr>
              <a:t>Life</a:t>
            </a:r>
            <a:r>
              <a:rPr lang="en-US" sz="1200" kern="1200" dirty="0">
                <a:solidFill>
                  <a:schemeClr val="tx1"/>
                </a:solidFill>
                <a:effectLst/>
                <a:latin typeface="+mn-lt"/>
                <a:ea typeface="+mn-ea"/>
                <a:cs typeface="+mn-cs"/>
              </a:rPr>
              <a:t> magazine, Parks followed Leonard “Red” Jackson, a 17-year-old Harlem gang leader. </a:t>
            </a:r>
            <a:r>
              <a:rPr lang="en-US" sz="1200" kern="1200" dirty="0" err="1">
                <a:solidFill>
                  <a:schemeClr val="tx1"/>
                </a:solidFill>
                <a:effectLst/>
                <a:latin typeface="+mn-lt"/>
                <a:ea typeface="+mn-ea"/>
                <a:cs typeface="+mn-cs"/>
              </a:rPr>
              <a:t>Parks’s</a:t>
            </a:r>
            <a:r>
              <a:rPr lang="en-US" sz="1200" kern="1200" dirty="0">
                <a:solidFill>
                  <a:schemeClr val="tx1"/>
                </a:solidFill>
                <a:effectLst/>
                <a:latin typeface="+mn-lt"/>
                <a:ea typeface="+mn-ea"/>
                <a:cs typeface="+mn-cs"/>
              </a:rPr>
              <a:t> photo essay captured the violence and fear experienced by gang members and their families, and positioned him as an important documentary photographer. A year later, Parks would become the first African American to be named staff photographer at </a:t>
            </a:r>
            <a:r>
              <a:rPr lang="en-US" sz="1200" i="1" kern="1200" dirty="0">
                <a:solidFill>
                  <a:schemeClr val="tx1"/>
                </a:solidFill>
                <a:effectLst/>
                <a:latin typeface="+mn-lt"/>
                <a:ea typeface="+mn-ea"/>
                <a:cs typeface="+mn-cs"/>
              </a:rPr>
              <a:t>Life</a:t>
            </a:r>
            <a:r>
              <a:rPr lang="en-US" sz="1200" kern="1200" dirty="0">
                <a:solidFill>
                  <a:schemeClr val="tx1"/>
                </a:solidFill>
                <a:effectLst/>
                <a:latin typeface="+mn-lt"/>
                <a:ea typeface="+mn-ea"/>
                <a:cs typeface="+mn-cs"/>
              </a:rPr>
              <a:t>. Forty years later, Parks ran into Red Jackson, who suggested, “You know, you and me could go back up to Harlem together and save some of those kids up there. I’m always asking myself about how I got into so much trouble” (Gordon Parks, </a:t>
            </a:r>
            <a:r>
              <a:rPr lang="en-US" sz="1200" i="1" kern="1200" dirty="0">
                <a:solidFill>
                  <a:schemeClr val="tx1"/>
                </a:solidFill>
                <a:effectLst/>
                <a:latin typeface="+mn-lt"/>
                <a:ea typeface="+mn-ea"/>
                <a:cs typeface="+mn-cs"/>
              </a:rPr>
              <a:t>Half Past Autumn: A Retrospective</a:t>
            </a:r>
            <a:r>
              <a:rPr lang="en-US" sz="1200" kern="1200" dirty="0">
                <a:solidFill>
                  <a:schemeClr val="tx1"/>
                </a:solidFill>
                <a:effectLst/>
                <a:latin typeface="+mn-lt"/>
                <a:ea typeface="+mn-ea"/>
                <a:cs typeface="+mn-cs"/>
              </a:rPr>
              <a:t> [Boston, 1999], 84).</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These two photographs do not directly depict the danger associated with gang violence. Neither Jackson (left) nor his brother (right) faces the camera, yet each photograph offers close, almost intimate, access to each subject. They invite us to consider what each brother might be thinking, seeing, or feeling. What role might these photographs play in a larger essay on gang violence? Do they offer hope? Describe how the setting, details, and lighting in each photograph inform your opinion.</a:t>
            </a:r>
          </a:p>
          <a:p>
            <a:endParaRPr lang="en-US" dirty="0"/>
          </a:p>
        </p:txBody>
      </p:sp>
      <p:sp>
        <p:nvSpPr>
          <p:cNvPr id="4" name="Slide Number Placeholder 3"/>
          <p:cNvSpPr>
            <a:spLocks noGrp="1"/>
          </p:cNvSpPr>
          <p:nvPr>
            <p:ph type="sldNum" sz="quarter" idx="10"/>
          </p:nvPr>
        </p:nvSpPr>
        <p:spPr/>
        <p:txBody>
          <a:bodyPr/>
          <a:lstStyle/>
          <a:p>
            <a:fld id="{89123E8A-BEAE-5F4C-BDB1-28CF017A1E76}" type="slidenum">
              <a:rPr lang="en-US" smtClean="0"/>
              <a:t>20</a:t>
            </a:fld>
            <a:endParaRPr lang="en-US"/>
          </a:p>
        </p:txBody>
      </p:sp>
    </p:spTree>
    <p:extLst>
      <p:ext uri="{BB962C8B-B14F-4D97-AF65-F5344CB8AC3E}">
        <p14:creationId xmlns:p14="http://schemas.microsoft.com/office/powerpoint/2010/main" val="3522761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kern="1200" dirty="0">
                <a:solidFill>
                  <a:schemeClr val="tx1"/>
                </a:solidFill>
                <a:effectLst/>
                <a:latin typeface="+mn-lt"/>
                <a:ea typeface="+mn-ea"/>
                <a:cs typeface="+mn-cs"/>
              </a:rPr>
              <a:t>(left) Gordon Parks, </a:t>
            </a:r>
            <a:r>
              <a:rPr lang="en-US" sz="1200" i="1" kern="1200" dirty="0">
                <a:solidFill>
                  <a:schemeClr val="tx1"/>
                </a:solidFill>
                <a:effectLst/>
                <a:latin typeface="+mn-lt"/>
                <a:ea typeface="+mn-ea"/>
                <a:cs typeface="+mn-cs"/>
              </a:rPr>
              <a:t>Tenement Dwellers, Chicago</a:t>
            </a:r>
            <a:r>
              <a:rPr lang="en-US" sz="1200" kern="1200" dirty="0">
                <a:solidFill>
                  <a:schemeClr val="tx1"/>
                </a:solidFill>
                <a:effectLst/>
                <a:latin typeface="+mn-lt"/>
                <a:ea typeface="+mn-ea"/>
                <a:cs typeface="+mn-cs"/>
              </a:rPr>
              <a:t>, 1950, gelatin silver print, 32.7 × 27.62 cm (12 7/8 × 10 7/8 in.), The Gordon Parks Foundation, GP04541. Courtesy of and copyright The Gordon Parks Foundation</a:t>
            </a:r>
          </a:p>
          <a:p>
            <a:pPr fontAlgn="base"/>
            <a:r>
              <a:rPr lang="en-US" sz="1200" kern="1200" dirty="0">
                <a:solidFill>
                  <a:schemeClr val="tx1"/>
                </a:solidFill>
                <a:effectLst/>
                <a:latin typeface="+mn-lt"/>
                <a:ea typeface="+mn-ea"/>
                <a:cs typeface="+mn-cs"/>
              </a:rPr>
              <a:t> </a:t>
            </a:r>
          </a:p>
          <a:p>
            <a:pPr fontAlgn="base"/>
            <a:r>
              <a:rPr lang="en-US" sz="1200" kern="1200">
                <a:solidFill>
                  <a:schemeClr val="tx1"/>
                </a:solidFill>
                <a:effectLst/>
                <a:latin typeface="+mn-lt"/>
                <a:ea typeface="+mn-ea"/>
                <a:cs typeface="+mn-cs"/>
              </a:rPr>
              <a:t>(right) Gordon </a:t>
            </a:r>
            <a:r>
              <a:rPr lang="en-US" sz="1200" kern="1200" dirty="0">
                <a:solidFill>
                  <a:schemeClr val="tx1"/>
                </a:solidFill>
                <a:effectLst/>
                <a:latin typeface="+mn-lt"/>
                <a:ea typeface="+mn-ea"/>
                <a:cs typeface="+mn-cs"/>
              </a:rPr>
              <a:t>Parks, </a:t>
            </a:r>
            <a:r>
              <a:rPr lang="en-US" sz="1200" i="1" kern="1200" dirty="0">
                <a:solidFill>
                  <a:schemeClr val="tx1"/>
                </a:solidFill>
                <a:effectLst/>
                <a:latin typeface="+mn-lt"/>
                <a:ea typeface="+mn-ea"/>
                <a:cs typeface="+mn-cs"/>
              </a:rPr>
              <a:t>Husband and Wife on Sunday Morning, Detroit, Michigan</a:t>
            </a:r>
            <a:r>
              <a:rPr lang="en-US" sz="1200" kern="1200" dirty="0">
                <a:solidFill>
                  <a:schemeClr val="tx1"/>
                </a:solidFill>
                <a:effectLst/>
                <a:latin typeface="+mn-lt"/>
                <a:ea typeface="+mn-ea"/>
                <a:cs typeface="+mn-cs"/>
              </a:rPr>
              <a:t>, 1950, gelatin silver print, 40.01 × 49.85 cm (15 3/4 × 19 5/8 in.), The Gordon Parks Foundation, GP06161. Courtesy of and copyright The Gordon Parks Foundation</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In 1950, </a:t>
            </a:r>
            <a:r>
              <a:rPr lang="en-US" sz="1200" i="1" kern="1200" dirty="0">
                <a:solidFill>
                  <a:schemeClr val="tx1"/>
                </a:solidFill>
                <a:effectLst/>
                <a:latin typeface="+mn-lt"/>
                <a:ea typeface="+mn-ea"/>
                <a:cs typeface="+mn-cs"/>
              </a:rPr>
              <a:t>Life</a:t>
            </a:r>
            <a:r>
              <a:rPr lang="en-US" sz="1200" kern="1200" dirty="0">
                <a:solidFill>
                  <a:schemeClr val="tx1"/>
                </a:solidFill>
                <a:effectLst/>
                <a:latin typeface="+mn-lt"/>
                <a:ea typeface="+mn-ea"/>
                <a:cs typeface="+mn-cs"/>
              </a:rPr>
              <a:t> assigned Parks to produce a story about school segregation, then an increasingly important issue in the nation’s discourse on civil rights. Parks chose to return to his hometown of Fort Scott, Kansas, to find out what had become of his classmates from the segregated Plaza School. Part documentary, part nostalgia, this trip offered Parks a chance to reflect on how his understanding of a place changed with time and how segregation affected the lives of his classmates and friends. </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Compare the two photographs of </a:t>
            </a:r>
            <a:r>
              <a:rPr lang="en-US" sz="1200" kern="1200" dirty="0" err="1">
                <a:solidFill>
                  <a:schemeClr val="tx1"/>
                </a:solidFill>
                <a:effectLst/>
                <a:latin typeface="+mn-lt"/>
                <a:ea typeface="+mn-ea"/>
                <a:cs typeface="+mn-cs"/>
              </a:rPr>
              <a:t>Parks’s</a:t>
            </a:r>
            <a:r>
              <a:rPr lang="en-US" sz="1200" kern="1200" dirty="0">
                <a:solidFill>
                  <a:schemeClr val="tx1"/>
                </a:solidFill>
                <a:effectLst/>
                <a:latin typeface="+mn-lt"/>
                <a:ea typeface="+mn-ea"/>
                <a:cs typeface="+mn-cs"/>
              </a:rPr>
              <a:t> former classmates. They ended up in different cities, Chicago and Detroit respectively. What else is different about their life paths? How might they each represent the effects of segregation?</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Imagine you had the opportunity to return to your hometown 30 years from now. What might you expect to see? What would you photograph?</a:t>
            </a:r>
          </a:p>
          <a:p>
            <a:endParaRPr lang="en-US" dirty="0"/>
          </a:p>
        </p:txBody>
      </p:sp>
      <p:sp>
        <p:nvSpPr>
          <p:cNvPr id="4" name="Slide Number Placeholder 3"/>
          <p:cNvSpPr>
            <a:spLocks noGrp="1"/>
          </p:cNvSpPr>
          <p:nvPr>
            <p:ph type="sldNum" sz="quarter" idx="10"/>
          </p:nvPr>
        </p:nvSpPr>
        <p:spPr/>
        <p:txBody>
          <a:bodyPr/>
          <a:lstStyle/>
          <a:p>
            <a:fld id="{89123E8A-BEAE-5F4C-BDB1-28CF017A1E76}" type="slidenum">
              <a:rPr lang="en-US" smtClean="0"/>
              <a:t>21</a:t>
            </a:fld>
            <a:endParaRPr lang="en-US"/>
          </a:p>
        </p:txBody>
      </p:sp>
    </p:spTree>
    <p:extLst>
      <p:ext uri="{BB962C8B-B14F-4D97-AF65-F5344CB8AC3E}">
        <p14:creationId xmlns:p14="http://schemas.microsoft.com/office/powerpoint/2010/main" val="1159153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kern="1200" dirty="0">
                <a:solidFill>
                  <a:schemeClr val="tx1"/>
                </a:solidFill>
                <a:effectLst/>
                <a:latin typeface="+mn-lt"/>
                <a:ea typeface="+mn-ea"/>
                <a:cs typeface="+mn-cs"/>
              </a:rPr>
              <a:t>Gordon Parks, </a:t>
            </a:r>
            <a:r>
              <a:rPr lang="en-US" sz="1200" i="1" kern="1200" dirty="0" err="1">
                <a:solidFill>
                  <a:schemeClr val="tx1"/>
                </a:solidFill>
                <a:effectLst/>
                <a:latin typeface="+mn-lt"/>
                <a:ea typeface="+mn-ea"/>
                <a:cs typeface="+mn-cs"/>
              </a:rPr>
              <a:t>Marva</a:t>
            </a:r>
            <a:r>
              <a:rPr lang="en-US" sz="1200" i="1" kern="1200" dirty="0">
                <a:solidFill>
                  <a:schemeClr val="tx1"/>
                </a:solidFill>
                <a:effectLst/>
                <a:latin typeface="+mn-lt"/>
                <a:ea typeface="+mn-ea"/>
                <a:cs typeface="+mn-cs"/>
              </a:rPr>
              <a:t> Trotter Louis, Chicago, Illinois</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1941, gelatin silver print, image: 24.13 × 20 cm (9 1/2 × 7 7/8 in.), sheet: 25.4 × 20.64 cm (10 × 8 1/8 in.), The Gordon Parks Foundation, GP04581. Courtesy of and copyright The Gordon Parks Foundation</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Early in his career, Parks found success as a fashion and portrait photographer. </a:t>
            </a:r>
            <a:r>
              <a:rPr lang="en-US" sz="1200" kern="1200" dirty="0" err="1">
                <a:solidFill>
                  <a:schemeClr val="tx1"/>
                </a:solidFill>
                <a:effectLst/>
                <a:latin typeface="+mn-lt"/>
                <a:ea typeface="+mn-ea"/>
                <a:cs typeface="+mn-cs"/>
              </a:rPr>
              <a:t>Marva</a:t>
            </a:r>
            <a:r>
              <a:rPr lang="en-US" sz="1200" kern="1200" dirty="0">
                <a:solidFill>
                  <a:schemeClr val="tx1"/>
                </a:solidFill>
                <a:effectLst/>
                <a:latin typeface="+mn-lt"/>
                <a:ea typeface="+mn-ea"/>
                <a:cs typeface="+mn-cs"/>
              </a:rPr>
              <a:t> Trotter Louis, socialite, fashion designer, and wife of famous heavyweight boxing champion Joe Louis, was an early supporter of Parks. She was one of many people who encouraged him to move to Chicago in the early 1940s. </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Here, Parks demonstrates the power of fashion, pose, gaze, and lighting as tools to both convey the personality of the subject as well as make a captivating image. What do you notice first about </a:t>
            </a:r>
            <a:r>
              <a:rPr lang="en-US" sz="1200" kern="1200" dirty="0" err="1">
                <a:solidFill>
                  <a:schemeClr val="tx1"/>
                </a:solidFill>
                <a:effectLst/>
                <a:latin typeface="+mn-lt"/>
                <a:ea typeface="+mn-ea"/>
                <a:cs typeface="+mn-cs"/>
              </a:rPr>
              <a:t>Marva</a:t>
            </a:r>
            <a:r>
              <a:rPr lang="en-US" sz="1200" kern="1200" dirty="0">
                <a:solidFill>
                  <a:schemeClr val="tx1"/>
                </a:solidFill>
                <a:effectLst/>
                <a:latin typeface="+mn-lt"/>
                <a:ea typeface="+mn-ea"/>
                <a:cs typeface="+mn-cs"/>
              </a:rPr>
              <a:t> Trotter Louis? Observe her clothing: floral dress, long gloves, hat, and veil. Look at her pose: relaxed, turned body; hand on hip; and a gaze which directly meets our own eyes. What do these elements say about her? Dramatic lighting casts only one side of her body in light; a dark shadow in profile dominates the left side of the image. Why might Parks have arranged his composition this way?</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Discuss how this image either challenges or reinforces your notions about race, gender, class, and power. How might this portrait have been perceived in 1941, the year it was taken?</a:t>
            </a:r>
          </a:p>
        </p:txBody>
      </p:sp>
      <p:sp>
        <p:nvSpPr>
          <p:cNvPr id="4" name="Slide Number Placeholder 3"/>
          <p:cNvSpPr>
            <a:spLocks noGrp="1"/>
          </p:cNvSpPr>
          <p:nvPr>
            <p:ph type="sldNum" sz="quarter" idx="10"/>
          </p:nvPr>
        </p:nvSpPr>
        <p:spPr/>
        <p:txBody>
          <a:bodyPr/>
          <a:lstStyle/>
          <a:p>
            <a:fld id="{89123E8A-BEAE-5F4C-BDB1-28CF017A1E76}" type="slidenum">
              <a:rPr lang="en-US" smtClean="0"/>
              <a:t>4</a:t>
            </a:fld>
            <a:endParaRPr lang="en-US"/>
          </a:p>
        </p:txBody>
      </p:sp>
    </p:spTree>
    <p:extLst>
      <p:ext uri="{BB962C8B-B14F-4D97-AF65-F5344CB8AC3E}">
        <p14:creationId xmlns:p14="http://schemas.microsoft.com/office/powerpoint/2010/main" val="2889050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23E8A-BEAE-5F4C-BDB1-28CF017A1E76}" type="slidenum">
              <a:rPr lang="en-US" smtClean="0"/>
              <a:t>23</a:t>
            </a:fld>
            <a:endParaRPr lang="en-US"/>
          </a:p>
        </p:txBody>
      </p:sp>
    </p:spTree>
    <p:extLst>
      <p:ext uri="{BB962C8B-B14F-4D97-AF65-F5344CB8AC3E}">
        <p14:creationId xmlns:p14="http://schemas.microsoft.com/office/powerpoint/2010/main" val="734520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kern="1200" dirty="0">
                <a:solidFill>
                  <a:schemeClr val="tx1"/>
                </a:solidFill>
                <a:effectLst/>
                <a:latin typeface="+mn-lt"/>
                <a:ea typeface="+mn-ea"/>
                <a:cs typeface="+mn-cs"/>
              </a:rPr>
              <a:t>Gordon Parks, </a:t>
            </a:r>
            <a:r>
              <a:rPr lang="en-US" sz="1200" i="1" kern="1200" dirty="0">
                <a:solidFill>
                  <a:schemeClr val="tx1"/>
                </a:solidFill>
                <a:effectLst/>
                <a:latin typeface="+mn-lt"/>
                <a:ea typeface="+mn-ea"/>
                <a:cs typeface="+mn-cs"/>
              </a:rPr>
              <a:t>Charles White in front of his mural “Chaos of the American Negro,”</a:t>
            </a:r>
            <a:r>
              <a:rPr lang="en-US" sz="1200" kern="1200" dirty="0">
                <a:solidFill>
                  <a:schemeClr val="tx1"/>
                </a:solidFill>
                <a:effectLst/>
                <a:latin typeface="+mn-lt"/>
                <a:ea typeface="+mn-ea"/>
                <a:cs typeface="+mn-cs"/>
              </a:rPr>
              <a:t> 1941, gelatin silver print, image: 24 × 19.8 cm (9 1/2 × 7 13/16 in.), framed: 25.3 × 20.2 cm (9 15/16 × 7 15/16 in.), Charles White Archives. Courtesy of and copyright The Gordon Parks Foundation </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Parks moved to Chicago in 1941 and became affiliated with the South Side Community Art Center, where he had a studio and darkroom. He developed relationships with a number of artists living and working in Chicago, including Charles White. White encouraged Parks, who was primarily shooting portraits, to take his camera into the streets and document the poverty he found there. </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With his own tools in hand, White is featured in front of his mural, </a:t>
            </a:r>
            <a:r>
              <a:rPr lang="en-US" sz="1200" i="1" kern="1200" dirty="0">
                <a:solidFill>
                  <a:schemeClr val="tx1"/>
                </a:solidFill>
                <a:effectLst/>
                <a:latin typeface="+mn-lt"/>
                <a:ea typeface="+mn-ea"/>
                <a:cs typeface="+mn-cs"/>
              </a:rPr>
              <a:t>Chaos of the American Negro</a:t>
            </a:r>
            <a:r>
              <a:rPr lang="en-US" sz="1200" kern="1200" dirty="0">
                <a:solidFill>
                  <a:schemeClr val="tx1"/>
                </a:solidFill>
                <a:effectLst/>
                <a:latin typeface="+mn-lt"/>
                <a:ea typeface="+mn-ea"/>
                <a:cs typeface="+mn-cs"/>
              </a:rPr>
              <a:t>. What strategies does Parks use in his composition to communicate his respect for this artist? Compare this portrait with </a:t>
            </a:r>
            <a:r>
              <a:rPr lang="en-US" sz="1200" kern="1200" dirty="0" err="1">
                <a:solidFill>
                  <a:schemeClr val="tx1"/>
                </a:solidFill>
                <a:effectLst/>
                <a:latin typeface="+mn-lt"/>
                <a:ea typeface="+mn-ea"/>
                <a:cs typeface="+mn-cs"/>
              </a:rPr>
              <a:t>Parks’s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Self-Portrait</a:t>
            </a:r>
            <a:r>
              <a:rPr lang="en-US" sz="1200" kern="1200" dirty="0">
                <a:solidFill>
                  <a:schemeClr val="tx1"/>
                </a:solidFill>
                <a:effectLst/>
                <a:latin typeface="+mn-lt"/>
                <a:ea typeface="+mn-ea"/>
                <a:cs typeface="+mn-cs"/>
              </a:rPr>
              <a:t> also taken in 1941 (Slide 1). What similarities and differences do you notice?</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Learn more about Charles White: https://</a:t>
            </a:r>
            <a:r>
              <a:rPr lang="en-US" sz="1200" kern="1200" dirty="0" err="1">
                <a:solidFill>
                  <a:schemeClr val="tx1"/>
                </a:solidFill>
                <a:effectLst/>
                <a:latin typeface="+mn-lt"/>
                <a:ea typeface="+mn-ea"/>
                <a:cs typeface="+mn-cs"/>
              </a:rPr>
              <a:t>www.nga.gov</a:t>
            </a:r>
            <a:r>
              <a:rPr lang="en-US" sz="1200" kern="1200" dirty="0">
                <a:solidFill>
                  <a:schemeClr val="tx1"/>
                </a:solidFill>
                <a:effectLst/>
                <a:latin typeface="+mn-lt"/>
                <a:ea typeface="+mn-ea"/>
                <a:cs typeface="+mn-cs"/>
              </a:rPr>
              <a:t>/collection/artist-info.3394.html</a:t>
            </a:r>
          </a:p>
          <a:p>
            <a:endParaRPr lang="en-US" dirty="0"/>
          </a:p>
        </p:txBody>
      </p:sp>
      <p:sp>
        <p:nvSpPr>
          <p:cNvPr id="4" name="Slide Number Placeholder 3"/>
          <p:cNvSpPr>
            <a:spLocks noGrp="1"/>
          </p:cNvSpPr>
          <p:nvPr>
            <p:ph type="sldNum" sz="quarter" idx="10"/>
          </p:nvPr>
        </p:nvSpPr>
        <p:spPr/>
        <p:txBody>
          <a:bodyPr/>
          <a:lstStyle/>
          <a:p>
            <a:fld id="{89123E8A-BEAE-5F4C-BDB1-28CF017A1E76}" type="slidenum">
              <a:rPr lang="en-US" smtClean="0"/>
              <a:t>5</a:t>
            </a:fld>
            <a:endParaRPr lang="en-US"/>
          </a:p>
        </p:txBody>
      </p:sp>
    </p:spTree>
    <p:extLst>
      <p:ext uri="{BB962C8B-B14F-4D97-AF65-F5344CB8AC3E}">
        <p14:creationId xmlns:p14="http://schemas.microsoft.com/office/powerpoint/2010/main" val="2662545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r>
              <a:rPr lang="en-US" sz="1200" kern="1200" dirty="0">
                <a:solidFill>
                  <a:schemeClr val="tx1"/>
                </a:solidFill>
                <a:effectLst/>
                <a:latin typeface="+mn-lt"/>
                <a:ea typeface="+mn-ea"/>
                <a:cs typeface="+mn-cs"/>
              </a:rPr>
              <a:t>Gordon Parks, </a:t>
            </a:r>
            <a:r>
              <a:rPr lang="en-US" sz="1200" i="1" kern="1200" dirty="0">
                <a:solidFill>
                  <a:schemeClr val="tx1"/>
                </a:solidFill>
                <a:effectLst/>
                <a:latin typeface="+mn-lt"/>
                <a:ea typeface="+mn-ea"/>
                <a:cs typeface="+mn-cs"/>
              </a:rPr>
              <a:t>Langston Hughes, Chicago</a:t>
            </a:r>
            <a:r>
              <a:rPr lang="en-US" sz="1200" kern="1200" dirty="0">
                <a:solidFill>
                  <a:schemeClr val="tx1"/>
                </a:solidFill>
                <a:effectLst/>
                <a:latin typeface="+mn-lt"/>
                <a:ea typeface="+mn-ea"/>
                <a:cs typeface="+mn-cs"/>
              </a:rPr>
              <a:t>, December 1941, gelatin silver print, 33.34 × 26.99 cm (13 1/8 × 10 5/8 in.), The Gordon Parks Foundation, GP00516. Courtesy of and copyright The Gordon Parks Foundation</a:t>
            </a:r>
          </a:p>
          <a:p>
            <a:pPr eaLnBrk="0" fontAlgn="base" hangingPunct="0"/>
            <a:r>
              <a:rPr lang="en-US" sz="1200" kern="1200" dirty="0">
                <a:solidFill>
                  <a:schemeClr val="tx1"/>
                </a:solidFill>
                <a:effectLst/>
                <a:latin typeface="+mn-lt"/>
                <a:ea typeface="+mn-ea"/>
                <a:cs typeface="+mn-cs"/>
              </a:rPr>
              <a:t> </a:t>
            </a:r>
          </a:p>
          <a:p>
            <a:pPr eaLnBrk="0" fontAlgn="base" hangingPunct="0"/>
            <a:r>
              <a:rPr lang="en-US" sz="1200" kern="1200" dirty="0">
                <a:solidFill>
                  <a:schemeClr val="tx1"/>
                </a:solidFill>
                <a:effectLst/>
                <a:latin typeface="+mn-lt"/>
                <a:ea typeface="+mn-ea"/>
                <a:cs typeface="+mn-cs"/>
              </a:rPr>
              <a:t>As a leader of the Harlem Renaissance, Langston Hughes addressed important racial issues of the day through his poetry, essays, and plays. His work inspired many African American artists, including Gordon Parks. Parks had moved to Chicago in 1941, and through his work with the South Side Community Art Center had further developed the psychological content of his portraits.</a:t>
            </a:r>
          </a:p>
          <a:p>
            <a:pPr eaLnBrk="0" fontAlgn="base" hangingPunct="0"/>
            <a:r>
              <a:rPr lang="en-US" sz="1200" kern="1200" dirty="0">
                <a:solidFill>
                  <a:schemeClr val="tx1"/>
                </a:solidFill>
                <a:effectLst/>
                <a:latin typeface="+mn-lt"/>
                <a:ea typeface="+mn-ea"/>
                <a:cs typeface="+mn-cs"/>
              </a:rPr>
              <a:t> </a:t>
            </a:r>
          </a:p>
          <a:p>
            <a:pPr eaLnBrk="0" fontAlgn="base" hangingPunct="0"/>
            <a:r>
              <a:rPr lang="en-US" sz="1200" kern="1200" dirty="0">
                <a:solidFill>
                  <a:schemeClr val="tx1"/>
                </a:solidFill>
                <a:effectLst/>
                <a:latin typeface="+mn-lt"/>
                <a:ea typeface="+mn-ea"/>
                <a:cs typeface="+mn-cs"/>
              </a:rPr>
              <a:t>The frame-within-a-frame composition of this portrait strikes a playful note, counterbalanced by Hughes’s sober, contemplative expression. Is this a portrait of Hughes or his hand? Physically separated from the rest of his body by the frame, his hand and arm take on a special prominence in the photograph, suggesting Hughes’s power as a writer.</a:t>
            </a:r>
          </a:p>
          <a:p>
            <a:pPr eaLnBrk="0" fontAlgn="base" hangingPunct="0"/>
            <a:r>
              <a:rPr lang="en-US" sz="1200" kern="1200" dirty="0">
                <a:solidFill>
                  <a:schemeClr val="tx1"/>
                </a:solidFill>
                <a:effectLst/>
                <a:latin typeface="+mn-lt"/>
                <a:ea typeface="+mn-ea"/>
                <a:cs typeface="+mn-cs"/>
              </a:rPr>
              <a:t> </a:t>
            </a:r>
          </a:p>
          <a:p>
            <a:pPr eaLnBrk="0" fontAlgn="base" hangingPunct="0"/>
            <a:r>
              <a:rPr lang="en-US" sz="1200" kern="1200" dirty="0">
                <a:solidFill>
                  <a:schemeClr val="tx1"/>
                </a:solidFill>
                <a:effectLst/>
                <a:latin typeface="+mn-lt"/>
                <a:ea typeface="+mn-ea"/>
                <a:cs typeface="+mn-cs"/>
              </a:rPr>
              <a:t>Parks took this photograph just a couple of weeks after the Japanese attack on Pearl Harbor, which brought the United States into World War II.</a:t>
            </a:r>
          </a:p>
        </p:txBody>
      </p:sp>
      <p:sp>
        <p:nvSpPr>
          <p:cNvPr id="4" name="Slide Number Placeholder 3"/>
          <p:cNvSpPr>
            <a:spLocks noGrp="1"/>
          </p:cNvSpPr>
          <p:nvPr>
            <p:ph type="sldNum" sz="quarter" idx="10"/>
          </p:nvPr>
        </p:nvSpPr>
        <p:spPr/>
        <p:txBody>
          <a:bodyPr/>
          <a:lstStyle/>
          <a:p>
            <a:fld id="{89123E8A-BEAE-5F4C-BDB1-28CF017A1E76}" type="slidenum">
              <a:rPr lang="en-US" smtClean="0"/>
              <a:t>6</a:t>
            </a:fld>
            <a:endParaRPr lang="en-US"/>
          </a:p>
        </p:txBody>
      </p:sp>
    </p:spTree>
    <p:extLst>
      <p:ext uri="{BB962C8B-B14F-4D97-AF65-F5344CB8AC3E}">
        <p14:creationId xmlns:p14="http://schemas.microsoft.com/office/powerpoint/2010/main" val="678105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r>
              <a:rPr lang="en-US" sz="1200" kern="1200" dirty="0">
                <a:solidFill>
                  <a:schemeClr val="tx1"/>
                </a:solidFill>
                <a:effectLst/>
                <a:latin typeface="+mn-lt"/>
                <a:ea typeface="+mn-ea"/>
                <a:cs typeface="+mn-cs"/>
              </a:rPr>
              <a:t>Gordon Parks, </a:t>
            </a:r>
            <a:r>
              <a:rPr lang="en-US" sz="1200" i="1" kern="1200" dirty="0">
                <a:solidFill>
                  <a:schemeClr val="tx1"/>
                </a:solidFill>
                <a:effectLst/>
                <a:latin typeface="+mn-lt"/>
                <a:ea typeface="+mn-ea"/>
                <a:cs typeface="+mn-cs"/>
              </a:rPr>
              <a:t>Washington, D.C. Three children waiting in the kitchen while their mother prepares the evening meal.</a:t>
            </a:r>
            <a:r>
              <a:rPr lang="en-US" sz="1200" kern="1200" dirty="0">
                <a:solidFill>
                  <a:schemeClr val="tx1"/>
                </a:solidFill>
                <a:effectLst/>
                <a:latin typeface="+mn-lt"/>
                <a:ea typeface="+mn-ea"/>
                <a:cs typeface="+mn-cs"/>
              </a:rPr>
              <a:t> June 1942, gelatin silver print, sheet: 23.7 × 18.7 cm (9 5/16 × 7 3/8 in.), mount: 29 × 24 cm (11 7/16 × 9 7/16 in.), Prints and Photographs Division, Library of Congress, Washington, D.C.</a:t>
            </a:r>
          </a:p>
          <a:p>
            <a:pPr eaLnBrk="0" fontAlgn="base" hangingPunct="0"/>
            <a:r>
              <a:rPr lang="en-US" sz="1200" kern="1200" dirty="0">
                <a:solidFill>
                  <a:schemeClr val="tx1"/>
                </a:solidFill>
                <a:effectLst/>
                <a:latin typeface="+mn-lt"/>
                <a:ea typeface="+mn-ea"/>
                <a:cs typeface="+mn-cs"/>
              </a:rPr>
              <a:t> </a:t>
            </a:r>
          </a:p>
          <a:p>
            <a:pPr eaLnBrk="0" fontAlgn="base" hangingPunct="0"/>
            <a:r>
              <a:rPr lang="en-US" sz="1200" kern="1200" dirty="0">
                <a:solidFill>
                  <a:schemeClr val="tx1"/>
                </a:solidFill>
                <a:effectLst/>
                <a:latin typeface="+mn-lt"/>
                <a:ea typeface="+mn-ea"/>
                <a:cs typeface="+mn-cs"/>
              </a:rPr>
              <a:t>This is one of many photographs that Parks made in Washington while working for the Farm Security Administration (FSA), a government agency. Roy Stryker, the head of the FSA’s Historical Section, encouraged Parks to look closely at photographs by other agency photographers before beginning his own work. The subject and carefully arranged composition of this photograph demonstrate the influence of that research. Parks uses strong lighting to illuminate a dark, dirty interior with three young children sitting underneath a handwritten sign indicating the bathroom behind them. In the foreground is a box of Epsom salt, perhaps a nod to the daily manual labor performed by the unseen adults in the house. The photograph is documentary in nature, but also highly manipulated and evocative.</a:t>
            </a:r>
          </a:p>
          <a:p>
            <a:pPr eaLnBrk="0" fontAlgn="base" hangingPunct="0"/>
            <a:r>
              <a:rPr lang="en-US" sz="1200" kern="1200" dirty="0">
                <a:solidFill>
                  <a:schemeClr val="tx1"/>
                </a:solidFill>
                <a:effectLst/>
                <a:latin typeface="+mn-lt"/>
                <a:ea typeface="+mn-ea"/>
                <a:cs typeface="+mn-cs"/>
              </a:rPr>
              <a:t> </a:t>
            </a:r>
          </a:p>
          <a:p>
            <a:pPr eaLnBrk="0" fontAlgn="base" hangingPunct="0"/>
            <a:r>
              <a:rPr lang="en-US" sz="1200" kern="1200" dirty="0">
                <a:solidFill>
                  <a:schemeClr val="tx1"/>
                </a:solidFill>
                <a:effectLst/>
                <a:latin typeface="+mn-lt"/>
                <a:ea typeface="+mn-ea"/>
                <a:cs typeface="+mn-cs"/>
              </a:rPr>
              <a:t>Parks included captions with his photographs meant to provide background information. The caption states that the three subjects are waiting for their mother to prepare dinner. How does this additional information help you read the image?</a:t>
            </a:r>
          </a:p>
          <a:p>
            <a:pPr eaLnBrk="0" fontAlgn="base" hangingPunct="0"/>
            <a:r>
              <a:rPr lang="en-US" sz="1200" kern="1200" dirty="0">
                <a:solidFill>
                  <a:schemeClr val="tx1"/>
                </a:solidFill>
                <a:effectLst/>
                <a:latin typeface="+mn-lt"/>
                <a:ea typeface="+mn-ea"/>
                <a:cs typeface="+mn-cs"/>
              </a:rPr>
              <a:t> </a:t>
            </a:r>
          </a:p>
          <a:p>
            <a:pPr eaLnBrk="0" fontAlgn="base" hangingPunct="0"/>
            <a:r>
              <a:rPr lang="en-US" sz="1200" kern="1200" dirty="0">
                <a:solidFill>
                  <a:schemeClr val="tx1"/>
                </a:solidFill>
                <a:effectLst/>
                <a:latin typeface="+mn-lt"/>
                <a:ea typeface="+mn-ea"/>
                <a:cs typeface="+mn-cs"/>
              </a:rPr>
              <a:t>If you could give this photograph a title (instead of a caption), what would it be?</a:t>
            </a:r>
          </a:p>
        </p:txBody>
      </p:sp>
      <p:sp>
        <p:nvSpPr>
          <p:cNvPr id="4" name="Slide Number Placeholder 3"/>
          <p:cNvSpPr>
            <a:spLocks noGrp="1"/>
          </p:cNvSpPr>
          <p:nvPr>
            <p:ph type="sldNum" sz="quarter" idx="10"/>
          </p:nvPr>
        </p:nvSpPr>
        <p:spPr/>
        <p:txBody>
          <a:bodyPr/>
          <a:lstStyle/>
          <a:p>
            <a:fld id="{89123E8A-BEAE-5F4C-BDB1-28CF017A1E76}" type="slidenum">
              <a:rPr lang="en-US" smtClean="0"/>
              <a:t>7</a:t>
            </a:fld>
            <a:endParaRPr lang="en-US"/>
          </a:p>
        </p:txBody>
      </p:sp>
    </p:spTree>
    <p:extLst>
      <p:ext uri="{BB962C8B-B14F-4D97-AF65-F5344CB8AC3E}">
        <p14:creationId xmlns:p14="http://schemas.microsoft.com/office/powerpoint/2010/main" val="1456467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kern="1200" dirty="0">
                <a:solidFill>
                  <a:schemeClr val="tx1"/>
                </a:solidFill>
                <a:effectLst/>
                <a:latin typeface="+mn-lt"/>
                <a:ea typeface="+mn-ea"/>
                <a:cs typeface="+mn-cs"/>
              </a:rPr>
              <a:t>Gordon Parks, </a:t>
            </a:r>
            <a:r>
              <a:rPr lang="en-US" sz="1200" i="1" kern="1200" dirty="0">
                <a:solidFill>
                  <a:schemeClr val="tx1"/>
                </a:solidFill>
                <a:effectLst/>
                <a:latin typeface="+mn-lt"/>
                <a:ea typeface="+mn-ea"/>
                <a:cs typeface="+mn-cs"/>
              </a:rPr>
              <a:t>Anacostia, D.C. Frederick Douglass Housing Project. A family says grace before the evening meal.</a:t>
            </a:r>
            <a:r>
              <a:rPr lang="en-US" sz="1200" kern="1200" dirty="0">
                <a:solidFill>
                  <a:schemeClr val="tx1"/>
                </a:solidFill>
                <a:effectLst/>
                <a:latin typeface="+mn-lt"/>
                <a:ea typeface="+mn-ea"/>
                <a:cs typeface="+mn-cs"/>
              </a:rPr>
              <a:t> June 1942, gelatin silver print, image: 19.3 × 24 cm (7 5/8 × 9 7/16 in.), sheet: 20.6 × 25.2 cm (8 1/8 × 9 15/16 in.), The Museum of Fine Arts, Houston, Museum purchase funded by Mrs. Clare A. </a:t>
            </a:r>
            <a:r>
              <a:rPr lang="en-US" sz="1200" kern="1200" dirty="0" err="1">
                <a:solidFill>
                  <a:schemeClr val="tx1"/>
                </a:solidFill>
                <a:effectLst/>
                <a:latin typeface="+mn-lt"/>
                <a:ea typeface="+mn-ea"/>
                <a:cs typeface="+mn-cs"/>
              </a:rPr>
              <a:t>Glassell</a:t>
            </a: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In 1941 and 1942, under the auspices of the Federal Public Housing Authority and the Alley Dwelling Authority (later renamed the National Capital Housing Authority), new public housing, such as the Frederick Douglass Dwellings in the Anacostia neighborhood of Washington, DC, was erected for black defense workers. At this time housing, theaters, restaurants, and many shops in the nation’s capital were segregated. Parks was assigned to cover life in the housing project. </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What can we learn about this family from looking at this photograph? Why might the government have assigned a photographer to document life at this housing project?</a:t>
            </a:r>
          </a:p>
          <a:p>
            <a:pPr fontAlgn="base"/>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Consider that this picture was taken just months after the attack on Pearl Harbor on December 7, 1941, when the American government was actively preparing for war. Black Americans sought ways to support the war effort by enlisting in the military or working in defense industries, but often faced discrimination in their attempts to do so. Government-produced images such as this one offered hope for the future by demonstrating that life was getting better for African Americans, an idealistic representation of the lived experience at the time. </a:t>
            </a:r>
            <a:endParaRPr lang="en-US" dirty="0"/>
          </a:p>
        </p:txBody>
      </p:sp>
      <p:sp>
        <p:nvSpPr>
          <p:cNvPr id="4" name="Slide Number Placeholder 3"/>
          <p:cNvSpPr>
            <a:spLocks noGrp="1"/>
          </p:cNvSpPr>
          <p:nvPr>
            <p:ph type="sldNum" sz="quarter" idx="10"/>
          </p:nvPr>
        </p:nvSpPr>
        <p:spPr/>
        <p:txBody>
          <a:bodyPr/>
          <a:lstStyle/>
          <a:p>
            <a:fld id="{89123E8A-BEAE-5F4C-BDB1-28CF017A1E76}" type="slidenum">
              <a:rPr lang="en-US" smtClean="0"/>
              <a:t>8</a:t>
            </a:fld>
            <a:endParaRPr lang="en-US"/>
          </a:p>
        </p:txBody>
      </p:sp>
    </p:spTree>
    <p:extLst>
      <p:ext uri="{BB962C8B-B14F-4D97-AF65-F5344CB8AC3E}">
        <p14:creationId xmlns:p14="http://schemas.microsoft.com/office/powerpoint/2010/main" val="1527538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kern="1200" dirty="0">
                <a:solidFill>
                  <a:schemeClr val="tx1"/>
                </a:solidFill>
                <a:effectLst/>
                <a:latin typeface="+mn-lt"/>
                <a:ea typeface="+mn-ea"/>
                <a:cs typeface="+mn-cs"/>
              </a:rPr>
              <a:t>Gordon Parks, </a:t>
            </a:r>
            <a:r>
              <a:rPr lang="en-US" sz="1200" i="1" kern="1200" dirty="0">
                <a:solidFill>
                  <a:schemeClr val="tx1"/>
                </a:solidFill>
                <a:effectLst/>
                <a:latin typeface="+mn-lt"/>
                <a:ea typeface="+mn-ea"/>
                <a:cs typeface="+mn-cs"/>
              </a:rPr>
              <a:t>Washington (southwest section), D.C. Two Negro boys shooting marbles in front of their home.</a:t>
            </a:r>
            <a:r>
              <a:rPr lang="en-US" sz="1200" kern="1200" dirty="0">
                <a:solidFill>
                  <a:schemeClr val="tx1"/>
                </a:solidFill>
                <a:effectLst/>
                <a:latin typeface="+mn-lt"/>
                <a:ea typeface="+mn-ea"/>
                <a:cs typeface="+mn-cs"/>
              </a:rPr>
              <a:t> November 1942, gelatin silver print, image: 9.2 × 11.7 cm (3 5/8 × 4 5/8 in.), sheet: 10 × 12.4 cm (3 15/16 × 4 7/8 in.), The Museum of Fine Arts, Houston, Museum purchase funded by the Mundy Companies. Courtesy of and copyright The Gordon Parks Foundation</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In the foreground of this photograph, two young boys are engaged in play. The caption indicates that the run-down structure in the alley behind them, surrounded by trash and urban squalor, is their home. The boys, so immersed in their game, seem unaware of their surroundings as well as the photographer capturing this moment.</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What does this photograph tell you about the living conditions in Washington, DC, in 1942? What details in the photograph support your conclusions? Imagine you are a government official seeing this photograph for the first time. Does it inspire you to take action? Why or why not? Support your thinking with details from the photograph.</a:t>
            </a:r>
          </a:p>
        </p:txBody>
      </p:sp>
      <p:sp>
        <p:nvSpPr>
          <p:cNvPr id="4" name="Slide Number Placeholder 3"/>
          <p:cNvSpPr>
            <a:spLocks noGrp="1"/>
          </p:cNvSpPr>
          <p:nvPr>
            <p:ph type="sldNum" sz="quarter" idx="10"/>
          </p:nvPr>
        </p:nvSpPr>
        <p:spPr/>
        <p:txBody>
          <a:bodyPr/>
          <a:lstStyle/>
          <a:p>
            <a:fld id="{89123E8A-BEAE-5F4C-BDB1-28CF017A1E76}" type="slidenum">
              <a:rPr lang="en-US" smtClean="0"/>
              <a:t>9</a:t>
            </a:fld>
            <a:endParaRPr lang="en-US"/>
          </a:p>
        </p:txBody>
      </p:sp>
    </p:spTree>
    <p:extLst>
      <p:ext uri="{BB962C8B-B14F-4D97-AF65-F5344CB8AC3E}">
        <p14:creationId xmlns:p14="http://schemas.microsoft.com/office/powerpoint/2010/main" val="2951867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r>
              <a:rPr lang="en-US" sz="1200" kern="1200" dirty="0">
                <a:solidFill>
                  <a:schemeClr val="tx1"/>
                </a:solidFill>
                <a:effectLst/>
                <a:latin typeface="+mn-lt"/>
                <a:ea typeface="+mn-ea"/>
                <a:cs typeface="+mn-cs"/>
              </a:rPr>
              <a:t>Gordon Parks, </a:t>
            </a:r>
            <a:r>
              <a:rPr lang="en-US" sz="1200" i="1" kern="1200" dirty="0">
                <a:solidFill>
                  <a:schemeClr val="tx1"/>
                </a:solidFill>
                <a:effectLst/>
                <a:latin typeface="+mn-lt"/>
                <a:ea typeface="+mn-ea"/>
                <a:cs typeface="+mn-cs"/>
              </a:rPr>
              <a:t>Washington (southwest section), D.C. Negro children in the front door of their home. </a:t>
            </a:r>
            <a:r>
              <a:rPr lang="en-US" sz="1200" kern="1200" dirty="0">
                <a:solidFill>
                  <a:schemeClr val="tx1"/>
                </a:solidFill>
                <a:effectLst/>
                <a:latin typeface="+mn-lt"/>
                <a:ea typeface="+mn-ea"/>
                <a:cs typeface="+mn-cs"/>
              </a:rPr>
              <a:t>November 1942, gelatin silver print, 33.66 × 24.77 cm (13 1/4 × 9 3/4 in.), Photographs and Prints Division, </a:t>
            </a:r>
            <a:r>
              <a:rPr lang="en-US" sz="1200" kern="1200" dirty="0" err="1">
                <a:solidFill>
                  <a:schemeClr val="tx1"/>
                </a:solidFill>
                <a:effectLst/>
                <a:latin typeface="+mn-lt"/>
                <a:ea typeface="+mn-ea"/>
                <a:cs typeface="+mn-cs"/>
              </a:rPr>
              <a:t>Schomburg</a:t>
            </a:r>
            <a:r>
              <a:rPr lang="en-US" sz="1200" kern="1200" dirty="0">
                <a:solidFill>
                  <a:schemeClr val="tx1"/>
                </a:solidFill>
                <a:effectLst/>
                <a:latin typeface="+mn-lt"/>
                <a:ea typeface="+mn-ea"/>
                <a:cs typeface="+mn-cs"/>
              </a:rPr>
              <a:t> Center for Research in Black Culture, The New York Public Library, Astor, Lenox and Tilden Foundations</a:t>
            </a:r>
          </a:p>
          <a:p>
            <a:pPr eaLnBrk="0" fontAlgn="base" hangingPunct="0"/>
            <a:r>
              <a:rPr lang="en-US" sz="1200" kern="1200" dirty="0">
                <a:solidFill>
                  <a:schemeClr val="tx1"/>
                </a:solidFill>
                <a:effectLst/>
                <a:latin typeface="+mn-lt"/>
                <a:ea typeface="+mn-ea"/>
                <a:cs typeface="+mn-cs"/>
              </a:rPr>
              <a:t> </a:t>
            </a:r>
          </a:p>
          <a:p>
            <a:pPr eaLnBrk="0" fontAlgn="base" hangingPunct="0"/>
            <a:r>
              <a:rPr lang="en-US" sz="1200" kern="1200" dirty="0">
                <a:solidFill>
                  <a:schemeClr val="tx1"/>
                </a:solidFill>
                <a:effectLst/>
                <a:latin typeface="+mn-lt"/>
                <a:ea typeface="+mn-ea"/>
                <a:cs typeface="+mn-cs"/>
              </a:rPr>
              <a:t>What has brought these five children to the front door of their home? Why has Parks chosen to photograph them in particular?</a:t>
            </a:r>
          </a:p>
          <a:p>
            <a:pPr eaLnBrk="0" fontAlgn="base" hangingPunct="0"/>
            <a:r>
              <a:rPr lang="en-US" sz="1200" kern="1200" dirty="0">
                <a:solidFill>
                  <a:schemeClr val="tx1"/>
                </a:solidFill>
                <a:effectLst/>
                <a:latin typeface="+mn-lt"/>
                <a:ea typeface="+mn-ea"/>
                <a:cs typeface="+mn-cs"/>
              </a:rPr>
              <a:t> </a:t>
            </a:r>
          </a:p>
          <a:p>
            <a:pPr eaLnBrk="0" fontAlgn="base" hangingPunct="0"/>
            <a:r>
              <a:rPr lang="en-US" sz="1200" kern="1200" dirty="0">
                <a:solidFill>
                  <a:schemeClr val="tx1"/>
                </a:solidFill>
                <a:effectLst/>
                <a:latin typeface="+mn-lt"/>
                <a:ea typeface="+mn-ea"/>
                <a:cs typeface="+mn-cs"/>
              </a:rPr>
              <a:t>Parks gives us little visual information to answer those questions. Instead, he offers us a moment to contemplate each of these children individually. What must their lives be like? What do their expressions and crowded arrangement by the door tell us about their connections as family? Parks had a particular sensitivity to capturing the spirit, hope, and humanity of young people in urban and rural settings.</a:t>
            </a:r>
          </a:p>
        </p:txBody>
      </p:sp>
      <p:sp>
        <p:nvSpPr>
          <p:cNvPr id="4" name="Slide Number Placeholder 3"/>
          <p:cNvSpPr>
            <a:spLocks noGrp="1"/>
          </p:cNvSpPr>
          <p:nvPr>
            <p:ph type="sldNum" sz="quarter" idx="10"/>
          </p:nvPr>
        </p:nvSpPr>
        <p:spPr/>
        <p:txBody>
          <a:bodyPr/>
          <a:lstStyle/>
          <a:p>
            <a:fld id="{89123E8A-BEAE-5F4C-BDB1-28CF017A1E76}" type="slidenum">
              <a:rPr lang="en-US" smtClean="0"/>
              <a:t>10</a:t>
            </a:fld>
            <a:endParaRPr lang="en-US"/>
          </a:p>
        </p:txBody>
      </p:sp>
    </p:spTree>
    <p:extLst>
      <p:ext uri="{BB962C8B-B14F-4D97-AF65-F5344CB8AC3E}">
        <p14:creationId xmlns:p14="http://schemas.microsoft.com/office/powerpoint/2010/main" val="3539706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kern="1200" dirty="0">
                <a:solidFill>
                  <a:schemeClr val="tx1"/>
                </a:solidFill>
                <a:effectLst/>
                <a:latin typeface="+mn-lt"/>
                <a:ea typeface="+mn-ea"/>
                <a:cs typeface="+mn-cs"/>
              </a:rPr>
              <a:t>(left) Gordon Parks, </a:t>
            </a:r>
            <a:r>
              <a:rPr lang="en-US" sz="1200" i="1" kern="1200" dirty="0">
                <a:solidFill>
                  <a:schemeClr val="tx1"/>
                </a:solidFill>
                <a:effectLst/>
                <a:latin typeface="+mn-lt"/>
                <a:ea typeface="+mn-ea"/>
                <a:cs typeface="+mn-cs"/>
              </a:rPr>
              <a:t>Washington, D.C. Government charwoman cleaning after regular working hours. </a:t>
            </a:r>
            <a:r>
              <a:rPr lang="en-US" sz="1200" kern="1200" dirty="0">
                <a:solidFill>
                  <a:schemeClr val="tx1"/>
                </a:solidFill>
                <a:effectLst/>
                <a:latin typeface="+mn-lt"/>
                <a:ea typeface="+mn-ea"/>
                <a:cs typeface="+mn-cs"/>
              </a:rPr>
              <a:t>July 1942, gelatin silver print, 35.56 × 27.94 cm (14 × 11 in.), Photographs and Prints Division, </a:t>
            </a:r>
            <a:r>
              <a:rPr lang="en-US" sz="1200" kern="1200" dirty="0" err="1">
                <a:solidFill>
                  <a:schemeClr val="tx1"/>
                </a:solidFill>
                <a:effectLst/>
                <a:latin typeface="+mn-lt"/>
                <a:ea typeface="+mn-ea"/>
                <a:cs typeface="+mn-cs"/>
              </a:rPr>
              <a:t>Schomburg</a:t>
            </a:r>
            <a:r>
              <a:rPr lang="en-US" sz="1200" kern="1200" dirty="0">
                <a:solidFill>
                  <a:schemeClr val="tx1"/>
                </a:solidFill>
                <a:effectLst/>
                <a:latin typeface="+mn-lt"/>
                <a:ea typeface="+mn-ea"/>
                <a:cs typeface="+mn-cs"/>
              </a:rPr>
              <a:t> Center for Research in Black Culture, The New York Public Library, Astor, Lenox and Tilden Foundations </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(right)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Gordon Parks, </a:t>
            </a:r>
            <a:r>
              <a:rPr lang="en-US" sz="1200" i="1" kern="1200" dirty="0">
                <a:solidFill>
                  <a:schemeClr val="tx1"/>
                </a:solidFill>
                <a:effectLst/>
                <a:latin typeface="+mn-lt"/>
                <a:ea typeface="+mn-ea"/>
                <a:cs typeface="+mn-cs"/>
              </a:rPr>
              <a:t>Washington, D.C. Mrs. Ella Watson, a government charwoman, with three grandchildren and her adopted daughter</a:t>
            </a:r>
            <a:r>
              <a:rPr lang="en-US" sz="1200" kern="1200" dirty="0">
                <a:solidFill>
                  <a:schemeClr val="tx1"/>
                </a:solidFill>
                <a:effectLst/>
                <a:latin typeface="+mn-lt"/>
                <a:ea typeface="+mn-ea"/>
                <a:cs typeface="+mn-cs"/>
              </a:rPr>
              <a:t>, July 1942, gelatin silver print, sheet: 18.3 × 23.7 cm (7 3/16 × 9 5/16 in.), mount: 24.1 × 29.2 cm (9 1/2 × 11 1/2 in.), Prints and Photographs Division, Library of Congress, Washington, D.C. Farm Security Administration/Office of War Information Photograph</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As one of </a:t>
            </a:r>
            <a:r>
              <a:rPr lang="en-US" sz="1200" kern="1200" dirty="0" err="1">
                <a:solidFill>
                  <a:schemeClr val="tx1"/>
                </a:solidFill>
                <a:effectLst/>
                <a:latin typeface="+mn-lt"/>
                <a:ea typeface="+mn-ea"/>
                <a:cs typeface="+mn-cs"/>
              </a:rPr>
              <a:t>Parks’s</a:t>
            </a:r>
            <a:r>
              <a:rPr lang="en-US" sz="1200" kern="1200" dirty="0">
                <a:solidFill>
                  <a:schemeClr val="tx1"/>
                </a:solidFill>
                <a:effectLst/>
                <a:latin typeface="+mn-lt"/>
                <a:ea typeface="+mn-ea"/>
                <a:cs typeface="+mn-cs"/>
              </a:rPr>
              <a:t> first assignments for the Farm Security Administration (FSA), he interviewed Ella Watson, who was cleaning offices at the Department of Agriculture, where the FSA was housed. He learned of her story of hardship and with her permission photographed her not only at work, but at home, with her family, and in her community. It was from this series of approximately 85 images that Parks produced one his most iconic works, </a:t>
            </a:r>
            <a:r>
              <a:rPr lang="en-US" sz="1200" i="1" kern="1200" dirty="0">
                <a:solidFill>
                  <a:schemeClr val="tx1"/>
                </a:solidFill>
                <a:effectLst/>
                <a:latin typeface="+mn-lt"/>
                <a:ea typeface="+mn-ea"/>
                <a:cs typeface="+mn-cs"/>
              </a:rPr>
              <a:t>Washington, D.C. Government charwoman (American Gothic)</a:t>
            </a:r>
            <a:r>
              <a:rPr lang="en-US" sz="1200" kern="1200" dirty="0">
                <a:solidFill>
                  <a:schemeClr val="tx1"/>
                </a:solidFill>
                <a:effectLst/>
                <a:latin typeface="+mn-lt"/>
                <a:ea typeface="+mn-ea"/>
                <a:cs typeface="+mn-cs"/>
              </a:rPr>
              <a:t>. The additional photographs in the series offer a multilayered presentation of Ella Watson’s life. Many of the images reflect the oppression and hardship she, like Parks, experienced in Washington, DC, but they also show moments of spirituality, love, and hope.</a:t>
            </a:r>
          </a:p>
          <a:p>
            <a:pPr fontAlgn="base"/>
            <a:r>
              <a:rPr lang="en-US" sz="1200" kern="1200" dirty="0">
                <a:solidFill>
                  <a:schemeClr val="tx1"/>
                </a:solidFill>
                <a:effectLst/>
                <a:latin typeface="+mn-lt"/>
                <a:ea typeface="+mn-ea"/>
                <a:cs typeface="+mn-cs"/>
              </a:rPr>
              <a:t>In the photograph on the left, Parks shows Ella Watson alone, cleaning one of the many government offices. The harsh light focused on one point on the floor casts Watson into the shadows of the room, hinting at the invisibility of her work. Consider the role of light in this photograph and compare it to </a:t>
            </a:r>
            <a:r>
              <a:rPr lang="en-US" sz="1200" kern="1200" dirty="0" err="1">
                <a:solidFill>
                  <a:schemeClr val="tx1"/>
                </a:solidFill>
                <a:effectLst/>
                <a:latin typeface="+mn-lt"/>
                <a:ea typeface="+mn-ea"/>
                <a:cs typeface="+mn-cs"/>
              </a:rPr>
              <a:t>Parks’s</a:t>
            </a:r>
            <a:r>
              <a:rPr lang="en-US" sz="1200" kern="1200" dirty="0">
                <a:solidFill>
                  <a:schemeClr val="tx1"/>
                </a:solidFill>
                <a:effectLst/>
                <a:latin typeface="+mn-lt"/>
                <a:ea typeface="+mn-ea"/>
                <a:cs typeface="+mn-cs"/>
              </a:rPr>
              <a:t> portrait of </a:t>
            </a:r>
            <a:r>
              <a:rPr lang="en-US" sz="1200" kern="1200" dirty="0" err="1">
                <a:solidFill>
                  <a:schemeClr val="tx1"/>
                </a:solidFill>
                <a:effectLst/>
                <a:latin typeface="+mn-lt"/>
                <a:ea typeface="+mn-ea"/>
                <a:cs typeface="+mn-cs"/>
              </a:rPr>
              <a:t>Marva</a:t>
            </a:r>
            <a:r>
              <a:rPr lang="en-US" sz="1200" kern="1200" dirty="0">
                <a:solidFill>
                  <a:schemeClr val="tx1"/>
                </a:solidFill>
                <a:effectLst/>
                <a:latin typeface="+mn-lt"/>
                <a:ea typeface="+mn-ea"/>
                <a:cs typeface="+mn-cs"/>
              </a:rPr>
              <a:t> Trotter Louis (Slide 4). </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On the right is an image of Watson at home with her family. We glimpse her adopted daughter, Loretta, in the reflection of the mirror (on the right), seemingly contemplating the photograph of Watson’s parents, also visible to us. Watson is surrounded by her grandchildren in the kitchen, perhaps enjoying some time together after dinner. Four generations are included in this photograph, demonstrating the importance of Watson’s extended family. </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Compare the images above. What can we learn about Ella Watson’s professional and personal life from them? Describe your answers using details from the two photographs. What similarities do you see? What differences?</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Learn more about </a:t>
            </a:r>
            <a:r>
              <a:rPr lang="en-US" sz="1200" i="1" kern="1200" dirty="0">
                <a:solidFill>
                  <a:schemeClr val="tx1"/>
                </a:solidFill>
                <a:effectLst/>
                <a:latin typeface="+mn-lt"/>
                <a:ea typeface="+mn-ea"/>
                <a:cs typeface="+mn-cs"/>
              </a:rPr>
              <a:t>Washington, D.C. Government charwoman (American Gothic)</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www.nga.gov</a:t>
            </a:r>
            <a:r>
              <a:rPr lang="en-US" sz="1200" kern="1200" dirty="0">
                <a:solidFill>
                  <a:schemeClr val="tx1"/>
                </a:solidFill>
                <a:effectLst/>
                <a:latin typeface="+mn-lt"/>
                <a:ea typeface="+mn-ea"/>
                <a:cs typeface="+mn-cs"/>
              </a:rPr>
              <a:t>/collection/art-object-page.171968.html</a:t>
            </a:r>
          </a:p>
          <a:p>
            <a:endParaRPr lang="en-US" dirty="0"/>
          </a:p>
        </p:txBody>
      </p:sp>
      <p:sp>
        <p:nvSpPr>
          <p:cNvPr id="4" name="Slide Number Placeholder 3"/>
          <p:cNvSpPr>
            <a:spLocks noGrp="1"/>
          </p:cNvSpPr>
          <p:nvPr>
            <p:ph type="sldNum" sz="quarter" idx="10"/>
          </p:nvPr>
        </p:nvSpPr>
        <p:spPr/>
        <p:txBody>
          <a:bodyPr/>
          <a:lstStyle/>
          <a:p>
            <a:fld id="{89123E8A-BEAE-5F4C-BDB1-28CF017A1E76}" type="slidenum">
              <a:rPr lang="en-US" smtClean="0"/>
              <a:t>11</a:t>
            </a:fld>
            <a:endParaRPr lang="en-US"/>
          </a:p>
        </p:txBody>
      </p:sp>
    </p:spTree>
    <p:extLst>
      <p:ext uri="{BB962C8B-B14F-4D97-AF65-F5344CB8AC3E}">
        <p14:creationId xmlns:p14="http://schemas.microsoft.com/office/powerpoint/2010/main" val="1393461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528638" y="915988"/>
            <a:ext cx="8086725" cy="2365375"/>
          </a:xfrm>
          <a:prstGeom prst="rect">
            <a:avLst/>
          </a:prstGeom>
        </p:spPr>
        <p:txBody>
          <a:bodyPr vert="horz"/>
          <a:lstStyle>
            <a:lvl1pPr marL="0" indent="0">
              <a:buNone/>
              <a:defRPr/>
            </a:lvl1pPr>
          </a:lstStyle>
          <a:p>
            <a:r>
              <a:rPr lang="en-US" dirty="0"/>
              <a:t>UA logo</a:t>
            </a:r>
          </a:p>
        </p:txBody>
      </p:sp>
    </p:spTree>
    <p:extLst>
      <p:ext uri="{BB962C8B-B14F-4D97-AF65-F5344CB8AC3E}">
        <p14:creationId xmlns:p14="http://schemas.microsoft.com/office/powerpoint/2010/main" val="1354025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questions">
    <p:spTree>
      <p:nvGrpSpPr>
        <p:cNvPr id="1" name=""/>
        <p:cNvGrpSpPr/>
        <p:nvPr/>
      </p:nvGrpSpPr>
      <p:grpSpPr>
        <a:xfrm>
          <a:off x="0" y="0"/>
          <a:ext cx="0" cy="0"/>
          <a:chOff x="0" y="0"/>
          <a:chExt cx="0" cy="0"/>
        </a:xfrm>
      </p:grpSpPr>
      <p:sp>
        <p:nvSpPr>
          <p:cNvPr id="2" name="Title 1"/>
          <p:cNvSpPr>
            <a:spLocks noGrp="1"/>
          </p:cNvSpPr>
          <p:nvPr>
            <p:ph type="title"/>
          </p:nvPr>
        </p:nvSpPr>
        <p:spPr>
          <a:xfrm>
            <a:off x="425821" y="754558"/>
            <a:ext cx="8229600" cy="1143000"/>
          </a:xfrm>
          <a:prstGeom prst="rect">
            <a:avLst/>
          </a:prstGeom>
        </p:spPr>
        <p:txBody>
          <a:bodyPr vert="horz"/>
          <a:lstStyle>
            <a:lvl1pPr algn="l">
              <a:lnSpc>
                <a:spcPct val="110000"/>
              </a:lnSpc>
              <a:defRPr sz="3000" b="0" i="0">
                <a:solidFill>
                  <a:srgbClr val="0D7E34"/>
                </a:solidFill>
                <a:latin typeface="Verdana"/>
                <a:cs typeface="Verdana"/>
              </a:defRPr>
            </a:lvl1pPr>
          </a:lstStyle>
          <a:p>
            <a:r>
              <a:rPr lang="en-US" dirty="0"/>
              <a:t>Click to edit Master title style</a:t>
            </a:r>
          </a:p>
        </p:txBody>
      </p:sp>
      <p:sp>
        <p:nvSpPr>
          <p:cNvPr id="9" name="Text Placeholder 8"/>
          <p:cNvSpPr>
            <a:spLocks noGrp="1"/>
          </p:cNvSpPr>
          <p:nvPr>
            <p:ph type="body" sz="quarter" idx="11"/>
          </p:nvPr>
        </p:nvSpPr>
        <p:spPr>
          <a:xfrm>
            <a:off x="436862" y="2771498"/>
            <a:ext cx="8544387" cy="2889244"/>
          </a:xfrm>
          <a:prstGeom prst="rect">
            <a:avLst/>
          </a:prstGeom>
        </p:spPr>
        <p:txBody>
          <a:bodyPr vert="horz" numCol="3"/>
          <a:lstStyle>
            <a:lvl1pPr marL="0" indent="0" algn="l">
              <a:lnSpc>
                <a:spcPct val="130000"/>
              </a:lnSpc>
              <a:buFontTx/>
              <a:buNone/>
              <a:defRPr sz="2000">
                <a:latin typeface="Verdana"/>
                <a:cs typeface="Verdana"/>
              </a:defRPr>
            </a:lvl1pPr>
            <a:lvl2pPr marL="457200" indent="0" algn="l">
              <a:buFontTx/>
              <a:buNone/>
              <a:defRPr sz="2000">
                <a:latin typeface="Verdana"/>
                <a:cs typeface="Verdana"/>
              </a:defRPr>
            </a:lvl2pPr>
            <a:lvl3pPr marL="914400" indent="0" algn="l">
              <a:buFontTx/>
              <a:buNone/>
              <a:defRPr sz="2000">
                <a:latin typeface="Verdana"/>
                <a:cs typeface="Verdana"/>
              </a:defRPr>
            </a:lvl3pPr>
            <a:lvl4pPr marL="1371600" indent="0" algn="l">
              <a:buFontTx/>
              <a:buNone/>
              <a:defRPr sz="2000">
                <a:latin typeface="Verdana"/>
                <a:cs typeface="Verdana"/>
              </a:defRPr>
            </a:lvl4pPr>
            <a:lvl5pPr marL="1828800" indent="0" algn="l">
              <a:buFontTx/>
              <a:buNone/>
              <a:defRPr sz="2000">
                <a:latin typeface="Verdana"/>
                <a:cs typeface="Verdana"/>
              </a:defRPr>
            </a:lvl5pPr>
          </a:lstStyle>
          <a:p>
            <a:pPr lvl="0"/>
            <a:r>
              <a:rPr lang="en-US" dirty="0"/>
              <a:t>Click to edit Master text styles</a:t>
            </a:r>
          </a:p>
        </p:txBody>
      </p:sp>
      <p:cxnSp>
        <p:nvCxnSpPr>
          <p:cNvPr id="11" name="Straight Connector 10"/>
          <p:cNvCxnSpPr/>
          <p:nvPr userDrawn="1"/>
        </p:nvCxnSpPr>
        <p:spPr>
          <a:xfrm>
            <a:off x="5789081" y="2937932"/>
            <a:ext cx="0" cy="2853268"/>
          </a:xfrm>
          <a:prstGeom prst="line">
            <a:avLst/>
          </a:prstGeom>
          <a:ln w="19050" cap="flat" cmpd="sng">
            <a:solidFill>
              <a:srgbClr val="FFEFBC"/>
            </a:solidFill>
            <a:prstDash val="solid"/>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userDrawn="1"/>
        </p:nvSpPr>
        <p:spPr>
          <a:xfrm>
            <a:off x="6273800" y="6295586"/>
            <a:ext cx="2438400" cy="307777"/>
          </a:xfrm>
          <a:prstGeom prst="rect">
            <a:avLst/>
          </a:prstGeom>
          <a:noFill/>
        </p:spPr>
        <p:txBody>
          <a:bodyPr wrap="square" rtlCol="0">
            <a:spAutoFit/>
          </a:bodyPr>
          <a:lstStyle/>
          <a:p>
            <a:pPr algn="r"/>
            <a:r>
              <a:rPr lang="en-US" sz="1400" b="1" dirty="0">
                <a:solidFill>
                  <a:schemeClr val="bg1">
                    <a:lumMod val="75000"/>
                  </a:schemeClr>
                </a:solidFill>
                <a:latin typeface="Verdana"/>
                <a:cs typeface="Verdana"/>
              </a:rPr>
              <a:t>National Gallery of Art</a:t>
            </a:r>
          </a:p>
        </p:txBody>
      </p:sp>
      <p:sp>
        <p:nvSpPr>
          <p:cNvPr id="18" name="TextBox 17"/>
          <p:cNvSpPr txBox="1"/>
          <p:nvPr userDrawn="1"/>
        </p:nvSpPr>
        <p:spPr>
          <a:xfrm>
            <a:off x="7260524" y="192607"/>
            <a:ext cx="1447800" cy="230832"/>
          </a:xfrm>
          <a:prstGeom prst="rect">
            <a:avLst/>
          </a:prstGeom>
          <a:noFill/>
        </p:spPr>
        <p:txBody>
          <a:bodyPr wrap="square" rtlCol="0">
            <a:spAutoFit/>
          </a:bodyPr>
          <a:lstStyle/>
          <a:p>
            <a:pPr algn="r"/>
            <a:r>
              <a:rPr lang="en-US" sz="900" dirty="0">
                <a:solidFill>
                  <a:srgbClr val="0C1A3E"/>
                </a:solidFill>
                <a:latin typeface="Verdana"/>
                <a:cs typeface="Verdana"/>
              </a:rPr>
              <a:t>Grades 5-12</a:t>
            </a:r>
          </a:p>
        </p:txBody>
      </p:sp>
      <p:cxnSp>
        <p:nvCxnSpPr>
          <p:cNvPr id="8" name="Straight Connector 7"/>
          <p:cNvCxnSpPr/>
          <p:nvPr userDrawn="1"/>
        </p:nvCxnSpPr>
        <p:spPr>
          <a:xfrm>
            <a:off x="2970987" y="2937932"/>
            <a:ext cx="0" cy="2853268"/>
          </a:xfrm>
          <a:prstGeom prst="line">
            <a:avLst/>
          </a:prstGeom>
          <a:ln w="19050" cap="flat" cmpd="sng">
            <a:solidFill>
              <a:srgbClr val="FFEFBC"/>
            </a:solidFill>
            <a:prstDash val="solid"/>
            <a:round/>
            <a:headEnd type="oval"/>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6542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justified images">
    <p:spTree>
      <p:nvGrpSpPr>
        <p:cNvPr id="1" name=""/>
        <p:cNvGrpSpPr/>
        <p:nvPr/>
      </p:nvGrpSpPr>
      <p:grpSpPr>
        <a:xfrm>
          <a:off x="0" y="0"/>
          <a:ext cx="0" cy="0"/>
          <a:chOff x="0" y="0"/>
          <a:chExt cx="0" cy="0"/>
        </a:xfrm>
      </p:grpSpPr>
      <p:sp>
        <p:nvSpPr>
          <p:cNvPr id="3" name="TextBox 2"/>
          <p:cNvSpPr txBox="1"/>
          <p:nvPr userDrawn="1"/>
        </p:nvSpPr>
        <p:spPr>
          <a:xfrm rot="16200000">
            <a:off x="7519888" y="1317186"/>
            <a:ext cx="2438400" cy="307777"/>
          </a:xfrm>
          <a:prstGeom prst="rect">
            <a:avLst/>
          </a:prstGeom>
          <a:noFill/>
        </p:spPr>
        <p:txBody>
          <a:bodyPr wrap="square" rtlCol="0">
            <a:spAutoFit/>
          </a:bodyPr>
          <a:lstStyle/>
          <a:p>
            <a:pPr algn="r"/>
            <a:r>
              <a:rPr lang="en-US" sz="1400" b="1" dirty="0">
                <a:solidFill>
                  <a:schemeClr val="bg1">
                    <a:lumMod val="75000"/>
                  </a:schemeClr>
                </a:solidFill>
                <a:latin typeface="Verdana"/>
                <a:cs typeface="Verdana"/>
              </a:rPr>
              <a:t>National Gallery of Art</a:t>
            </a:r>
          </a:p>
        </p:txBody>
      </p:sp>
      <p:sp>
        <p:nvSpPr>
          <p:cNvPr id="8" name="Picture Placeholder 7"/>
          <p:cNvSpPr>
            <a:spLocks noGrp="1"/>
          </p:cNvSpPr>
          <p:nvPr>
            <p:ph type="pic" sz="quarter" idx="10"/>
          </p:nvPr>
        </p:nvSpPr>
        <p:spPr>
          <a:xfrm>
            <a:off x="341313" y="339725"/>
            <a:ext cx="7666037" cy="5459942"/>
          </a:xfrm>
          <a:prstGeom prst="rect">
            <a:avLst/>
          </a:prstGeom>
        </p:spPr>
        <p:txBody>
          <a:bodyPr vert="horz"/>
          <a:lstStyle>
            <a:lvl1pPr>
              <a:defRPr>
                <a:latin typeface="Verdana"/>
              </a:defRPr>
            </a:lvl1pPr>
          </a:lstStyle>
          <a:p>
            <a:endParaRPr lang="en-US" dirty="0"/>
          </a:p>
        </p:txBody>
      </p:sp>
    </p:spTree>
    <p:extLst>
      <p:ext uri="{BB962C8B-B14F-4D97-AF65-F5344CB8AC3E}">
        <p14:creationId xmlns:p14="http://schemas.microsoft.com/office/powerpoint/2010/main" val="3950381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entered images">
    <p:spTree>
      <p:nvGrpSpPr>
        <p:cNvPr id="1" name=""/>
        <p:cNvGrpSpPr/>
        <p:nvPr/>
      </p:nvGrpSpPr>
      <p:grpSpPr>
        <a:xfrm>
          <a:off x="0" y="0"/>
          <a:ext cx="0" cy="0"/>
          <a:chOff x="0" y="0"/>
          <a:chExt cx="0" cy="0"/>
        </a:xfrm>
      </p:grpSpPr>
      <p:sp>
        <p:nvSpPr>
          <p:cNvPr id="3" name="TextBox 2"/>
          <p:cNvSpPr txBox="1"/>
          <p:nvPr userDrawn="1"/>
        </p:nvSpPr>
        <p:spPr>
          <a:xfrm rot="16200000">
            <a:off x="7519888" y="1317186"/>
            <a:ext cx="2438400" cy="307777"/>
          </a:xfrm>
          <a:prstGeom prst="rect">
            <a:avLst/>
          </a:prstGeom>
          <a:noFill/>
        </p:spPr>
        <p:txBody>
          <a:bodyPr wrap="square" rtlCol="0">
            <a:spAutoFit/>
          </a:bodyPr>
          <a:lstStyle/>
          <a:p>
            <a:pPr algn="r"/>
            <a:r>
              <a:rPr lang="en-US" sz="1400" b="1" dirty="0">
                <a:solidFill>
                  <a:schemeClr val="bg1">
                    <a:lumMod val="75000"/>
                  </a:schemeClr>
                </a:solidFill>
                <a:latin typeface="Verdana"/>
                <a:cs typeface="Verdana"/>
              </a:rPr>
              <a:t>National Gallery of Art</a:t>
            </a:r>
          </a:p>
        </p:txBody>
      </p:sp>
      <p:sp>
        <p:nvSpPr>
          <p:cNvPr id="5" name="Picture Placeholder 4"/>
          <p:cNvSpPr>
            <a:spLocks noGrp="1"/>
          </p:cNvSpPr>
          <p:nvPr>
            <p:ph type="pic" sz="quarter" idx="10"/>
          </p:nvPr>
        </p:nvSpPr>
        <p:spPr>
          <a:xfrm>
            <a:off x="1340643" y="339725"/>
            <a:ext cx="6469063" cy="6183313"/>
          </a:xfrm>
          <a:prstGeom prst="rect">
            <a:avLst/>
          </a:prstGeom>
        </p:spPr>
        <p:txBody>
          <a:bodyPr vert="horz"/>
          <a:lstStyle>
            <a:lvl1pPr>
              <a:defRPr>
                <a:latin typeface="Verdana"/>
              </a:defRPr>
            </a:lvl1pPr>
          </a:lstStyle>
          <a:p>
            <a:endParaRPr lang="en-US" dirty="0"/>
          </a:p>
        </p:txBody>
      </p:sp>
    </p:spTree>
    <p:extLst>
      <p:ext uri="{BB962C8B-B14F-4D97-AF65-F5344CB8AC3E}">
        <p14:creationId xmlns:p14="http://schemas.microsoft.com/office/powerpoint/2010/main" val="316124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horizonta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42900" y="339724"/>
            <a:ext cx="8461375" cy="4011613"/>
          </a:xfrm>
          <a:prstGeom prst="rect">
            <a:avLst/>
          </a:prstGeom>
        </p:spPr>
        <p:txBody>
          <a:bodyPr vert="horz"/>
          <a:lstStyle>
            <a:lvl1pPr>
              <a:defRPr>
                <a:latin typeface="Verdana"/>
              </a:defRPr>
            </a:lvl1pPr>
          </a:lstStyle>
          <a:p>
            <a:endParaRPr lang="en-US" dirty="0"/>
          </a:p>
        </p:txBody>
      </p:sp>
      <p:sp>
        <p:nvSpPr>
          <p:cNvPr id="5" name="TextBox 4"/>
          <p:cNvSpPr txBox="1"/>
          <p:nvPr userDrawn="1"/>
        </p:nvSpPr>
        <p:spPr>
          <a:xfrm>
            <a:off x="6455220" y="6295586"/>
            <a:ext cx="2438400" cy="307777"/>
          </a:xfrm>
          <a:prstGeom prst="rect">
            <a:avLst/>
          </a:prstGeom>
          <a:noFill/>
        </p:spPr>
        <p:txBody>
          <a:bodyPr wrap="square" rtlCol="0">
            <a:spAutoFit/>
          </a:bodyPr>
          <a:lstStyle/>
          <a:p>
            <a:pPr algn="r"/>
            <a:r>
              <a:rPr lang="en-US" sz="1400" b="1" dirty="0">
                <a:solidFill>
                  <a:schemeClr val="bg1">
                    <a:lumMod val="75000"/>
                  </a:schemeClr>
                </a:solidFill>
                <a:latin typeface="Verdana"/>
                <a:cs typeface="Verdana"/>
              </a:rPr>
              <a:t>National Gallery of Art</a:t>
            </a:r>
          </a:p>
        </p:txBody>
      </p:sp>
    </p:spTree>
    <p:extLst>
      <p:ext uri="{BB962C8B-B14F-4D97-AF65-F5344CB8AC3E}">
        <p14:creationId xmlns:p14="http://schemas.microsoft.com/office/powerpoint/2010/main" val="573170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ic Standards">
    <p:spTree>
      <p:nvGrpSpPr>
        <p:cNvPr id="1" name=""/>
        <p:cNvGrpSpPr/>
        <p:nvPr/>
      </p:nvGrpSpPr>
      <p:grpSpPr>
        <a:xfrm>
          <a:off x="0" y="0"/>
          <a:ext cx="0" cy="0"/>
          <a:chOff x="0" y="0"/>
          <a:chExt cx="0" cy="0"/>
        </a:xfrm>
      </p:grpSpPr>
      <p:pic>
        <p:nvPicPr>
          <p:cNvPr id="2" name="Picture 1" descr="UA_GS_logo_gordonpark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90443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130126"/>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1" r:id="rId3"/>
    <p:sldLayoutId id="2147483652" r:id="rId4"/>
    <p:sldLayoutId id="2147483653" r:id="rId5"/>
    <p:sldLayoutId id="2147483654"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UAlogo.bkgrd.20_gordonparks.jpg"/>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0" b="80"/>
          <a:stretch>
            <a:fillRect/>
          </a:stretch>
        </p:blipFill>
        <p:spPr/>
      </p:pic>
    </p:spTree>
    <p:extLst>
      <p:ext uri="{BB962C8B-B14F-4D97-AF65-F5344CB8AC3E}">
        <p14:creationId xmlns:p14="http://schemas.microsoft.com/office/powerpoint/2010/main" val="3996978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4950-110_PPT.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56" b="-156"/>
          <a:stretch/>
        </p:blipFill>
        <p:spPr>
          <a:xfrm>
            <a:off x="2305665" y="334962"/>
            <a:ext cx="4547718" cy="6181725"/>
          </a:xfrm>
        </p:spPr>
      </p:pic>
    </p:spTree>
    <p:extLst>
      <p:ext uri="{BB962C8B-B14F-4D97-AF65-F5344CB8AC3E}">
        <p14:creationId xmlns:p14="http://schemas.microsoft.com/office/powerpoint/2010/main" val="99773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4950-109_PPT.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25" r="-23"/>
          <a:stretch/>
        </p:blipFill>
        <p:spPr>
          <a:xfrm>
            <a:off x="334963" y="334963"/>
            <a:ext cx="3551237" cy="4575547"/>
          </a:xfrm>
        </p:spPr>
      </p:pic>
      <p:pic>
        <p:nvPicPr>
          <p:cNvPr id="4" name="Picture 3" descr="4950-122_PP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3446" y="334963"/>
            <a:ext cx="4705592" cy="3627437"/>
          </a:xfrm>
          <a:prstGeom prst="rect">
            <a:avLst/>
          </a:prstGeom>
        </p:spPr>
      </p:pic>
    </p:spTree>
    <p:extLst>
      <p:ext uri="{BB962C8B-B14F-4D97-AF65-F5344CB8AC3E}">
        <p14:creationId xmlns:p14="http://schemas.microsoft.com/office/powerpoint/2010/main" val="814929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4950-019_PPT.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83" r="76"/>
          <a:stretch/>
        </p:blipFill>
        <p:spPr>
          <a:xfrm>
            <a:off x="334963" y="328613"/>
            <a:ext cx="3622288" cy="4576762"/>
          </a:xfrm>
        </p:spPr>
      </p:pic>
      <p:pic>
        <p:nvPicPr>
          <p:cNvPr id="4" name="Picture 3" descr="4950-013_PP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1491" y="328613"/>
            <a:ext cx="4637547" cy="3454173"/>
          </a:xfrm>
          <a:prstGeom prst="rect">
            <a:avLst/>
          </a:prstGeom>
        </p:spPr>
      </p:pic>
    </p:spTree>
    <p:extLst>
      <p:ext uri="{BB962C8B-B14F-4D97-AF65-F5344CB8AC3E}">
        <p14:creationId xmlns:p14="http://schemas.microsoft.com/office/powerpoint/2010/main" val="1526771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4950-121_PPT.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1" b="-409"/>
          <a:stretch/>
        </p:blipFill>
        <p:spPr>
          <a:xfrm>
            <a:off x="334963" y="334963"/>
            <a:ext cx="7672387" cy="6007204"/>
          </a:xfrm>
        </p:spPr>
      </p:pic>
    </p:spTree>
    <p:extLst>
      <p:ext uri="{BB962C8B-B14F-4D97-AF65-F5344CB8AC3E}">
        <p14:creationId xmlns:p14="http://schemas.microsoft.com/office/powerpoint/2010/main" val="1203987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4950-084_PPT.jp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 r="4"/>
          <a:stretch>
            <a:fillRect/>
          </a:stretch>
        </p:blipFill>
        <p:spPr>
          <a:xfrm>
            <a:off x="1340643" y="328613"/>
            <a:ext cx="6469063" cy="6183313"/>
          </a:xfrm>
        </p:spPr>
      </p:pic>
    </p:spTree>
    <p:extLst>
      <p:ext uri="{BB962C8B-B14F-4D97-AF65-F5344CB8AC3E}">
        <p14:creationId xmlns:p14="http://schemas.microsoft.com/office/powerpoint/2010/main" val="1105951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C18033_PPT.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65" b="-117"/>
          <a:stretch/>
        </p:blipFill>
        <p:spPr>
          <a:xfrm>
            <a:off x="334963" y="334962"/>
            <a:ext cx="7672387" cy="6028975"/>
          </a:xfrm>
        </p:spPr>
      </p:pic>
    </p:spTree>
    <p:extLst>
      <p:ext uri="{BB962C8B-B14F-4D97-AF65-F5344CB8AC3E}">
        <p14:creationId xmlns:p14="http://schemas.microsoft.com/office/powerpoint/2010/main" val="2873555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4950-061_PPT.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50" b="-191"/>
          <a:stretch/>
        </p:blipFill>
        <p:spPr>
          <a:xfrm>
            <a:off x="1752600" y="332242"/>
            <a:ext cx="4893234" cy="6186487"/>
          </a:xfrm>
        </p:spPr>
      </p:pic>
    </p:spTree>
    <p:extLst>
      <p:ext uri="{BB962C8B-B14F-4D97-AF65-F5344CB8AC3E}">
        <p14:creationId xmlns:p14="http://schemas.microsoft.com/office/powerpoint/2010/main" val="4033520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4950-027_PPT.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98" b="97"/>
          <a:stretch/>
        </p:blipFill>
        <p:spPr>
          <a:xfrm>
            <a:off x="342219" y="319541"/>
            <a:ext cx="7665132" cy="6120677"/>
          </a:xfrm>
        </p:spPr>
      </p:pic>
    </p:spTree>
    <p:extLst>
      <p:ext uri="{BB962C8B-B14F-4D97-AF65-F5344CB8AC3E}">
        <p14:creationId xmlns:p14="http://schemas.microsoft.com/office/powerpoint/2010/main" val="1954225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4950-089_PPT.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45" b="126"/>
          <a:stretch/>
        </p:blipFill>
        <p:spPr>
          <a:xfrm>
            <a:off x="1295401" y="328613"/>
            <a:ext cx="6191046" cy="6186487"/>
          </a:xfrm>
        </p:spPr>
      </p:pic>
    </p:spTree>
    <p:extLst>
      <p:ext uri="{BB962C8B-B14F-4D97-AF65-F5344CB8AC3E}">
        <p14:creationId xmlns:p14="http://schemas.microsoft.com/office/powerpoint/2010/main" val="3588292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4950-090_PPT.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411" b="49"/>
          <a:stretch/>
        </p:blipFill>
        <p:spPr>
          <a:xfrm>
            <a:off x="1219200" y="328612"/>
            <a:ext cx="6107058" cy="6186487"/>
          </a:xfrm>
        </p:spPr>
      </p:pic>
    </p:spTree>
    <p:extLst>
      <p:ext uri="{BB962C8B-B14F-4D97-AF65-F5344CB8AC3E}">
        <p14:creationId xmlns:p14="http://schemas.microsoft.com/office/powerpoint/2010/main" val="2695299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Gordon Parks Photography</a:t>
            </a:r>
            <a:br>
              <a:rPr lang="en-US" dirty="0"/>
            </a:br>
            <a:r>
              <a:rPr lang="en-US" dirty="0"/>
              <a:t>Image Set</a:t>
            </a:r>
          </a:p>
        </p:txBody>
      </p:sp>
      <p:sp>
        <p:nvSpPr>
          <p:cNvPr id="3" name="Text Placeholder 2"/>
          <p:cNvSpPr>
            <a:spLocks noGrp="1"/>
          </p:cNvSpPr>
          <p:nvPr>
            <p:ph type="body" sz="quarter" idx="11"/>
          </p:nvPr>
        </p:nvSpPr>
        <p:spPr/>
        <p:txBody>
          <a:bodyPr/>
          <a:lstStyle/>
          <a:p>
            <a:r>
              <a:rPr lang="en-US" dirty="0"/>
              <a:t>How does Gordon Parks use photography to address inequities   in the U.S.?</a:t>
            </a:r>
          </a:p>
          <a:p>
            <a:endParaRPr lang="en-US" dirty="0"/>
          </a:p>
          <a:p>
            <a:r>
              <a:rPr lang="en-US" dirty="0"/>
              <a:t>How do Gordon </a:t>
            </a:r>
            <a:r>
              <a:rPr lang="en-US" dirty="0" err="1"/>
              <a:t>Parks’s</a:t>
            </a:r>
            <a:r>
              <a:rPr lang="en-US" dirty="0"/>
              <a:t> images capture the intersections of     art, race, class,    and politics across the U.S.?</a:t>
            </a:r>
          </a:p>
          <a:p>
            <a:r>
              <a:rPr lang="en-US" dirty="0"/>
              <a:t>What do photographs in general, and </a:t>
            </a:r>
            <a:br>
              <a:rPr lang="en-US" dirty="0"/>
            </a:br>
            <a:r>
              <a:rPr lang="en-US" dirty="0"/>
              <a:t>Park’s photographs specifically, tell us about the American Dream?</a:t>
            </a:r>
          </a:p>
        </p:txBody>
      </p:sp>
    </p:spTree>
    <p:extLst>
      <p:ext uri="{BB962C8B-B14F-4D97-AF65-F5344CB8AC3E}">
        <p14:creationId xmlns:p14="http://schemas.microsoft.com/office/powerpoint/2010/main" val="720695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C19207_PPT.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54" r="24"/>
          <a:stretch/>
        </p:blipFill>
        <p:spPr>
          <a:xfrm>
            <a:off x="334963" y="334963"/>
            <a:ext cx="3689608" cy="4570412"/>
          </a:xfrm>
        </p:spPr>
      </p:pic>
      <p:pic>
        <p:nvPicPr>
          <p:cNvPr id="4" name="Picture 3" descr="4950-037_PP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3029" y="334963"/>
            <a:ext cx="4566009" cy="3012394"/>
          </a:xfrm>
          <a:prstGeom prst="rect">
            <a:avLst/>
          </a:prstGeom>
        </p:spPr>
      </p:pic>
    </p:spTree>
    <p:extLst>
      <p:ext uri="{BB962C8B-B14F-4D97-AF65-F5344CB8AC3E}">
        <p14:creationId xmlns:p14="http://schemas.microsoft.com/office/powerpoint/2010/main" val="3888888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4950-100_PPT.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08" r="-34"/>
          <a:stretch/>
        </p:blipFill>
        <p:spPr>
          <a:xfrm>
            <a:off x="3865593" y="334439"/>
            <a:ext cx="4943445" cy="3917243"/>
          </a:xfrm>
        </p:spPr>
      </p:pic>
      <p:pic>
        <p:nvPicPr>
          <p:cNvPr id="4" name="Picture 3" descr="4950-099_PP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963" y="334962"/>
            <a:ext cx="3321959" cy="3916720"/>
          </a:xfrm>
          <a:prstGeom prst="rect">
            <a:avLst/>
          </a:prstGeom>
        </p:spPr>
      </p:pic>
    </p:spTree>
    <p:extLst>
      <p:ext uri="{BB962C8B-B14F-4D97-AF65-F5344CB8AC3E}">
        <p14:creationId xmlns:p14="http://schemas.microsoft.com/office/powerpoint/2010/main" val="2740679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tree&#10;&#10;Description automatically generated">
            <a:extLst>
              <a:ext uri="{FF2B5EF4-FFF2-40B4-BE49-F238E27FC236}">
                <a16:creationId xmlns:a16="http://schemas.microsoft.com/office/drawing/2014/main" id="{92BC4302-BC56-1D4D-8ED5-3CA85BEEA3CC}"/>
              </a:ext>
            </a:extLst>
          </p:cNvPr>
          <p:cNvPicPr>
            <a:picLocks noChangeAspect="1"/>
          </p:cNvPicPr>
          <p:nvPr/>
        </p:nvPicPr>
        <p:blipFill>
          <a:blip r:embed="rId2"/>
          <a:stretch>
            <a:fillRect/>
          </a:stretch>
        </p:blipFill>
        <p:spPr>
          <a:xfrm>
            <a:off x="1167493" y="0"/>
            <a:ext cx="6809014" cy="6858000"/>
          </a:xfrm>
          <a:prstGeom prst="rect">
            <a:avLst/>
          </a:prstGeom>
        </p:spPr>
      </p:pic>
    </p:spTree>
    <p:extLst>
      <p:ext uri="{BB962C8B-B14F-4D97-AF65-F5344CB8AC3E}">
        <p14:creationId xmlns:p14="http://schemas.microsoft.com/office/powerpoint/2010/main" val="288995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sitting, dark, man&#10;&#10;Description automatically generated">
            <a:extLst>
              <a:ext uri="{FF2B5EF4-FFF2-40B4-BE49-F238E27FC236}">
                <a16:creationId xmlns:a16="http://schemas.microsoft.com/office/drawing/2014/main" id="{1FB1F10B-42A4-EE4E-827B-111E227E9F26}"/>
              </a:ext>
            </a:extLst>
          </p:cNvPr>
          <p:cNvPicPr>
            <a:picLocks noChangeAspect="1"/>
          </p:cNvPicPr>
          <p:nvPr/>
        </p:nvPicPr>
        <p:blipFill>
          <a:blip r:embed="rId3"/>
          <a:stretch>
            <a:fillRect/>
          </a:stretch>
        </p:blipFill>
        <p:spPr>
          <a:xfrm>
            <a:off x="4015409" y="689225"/>
            <a:ext cx="3524250" cy="5279775"/>
          </a:xfrm>
          <a:prstGeom prst="rect">
            <a:avLst/>
          </a:prstGeom>
        </p:spPr>
      </p:pic>
    </p:spTree>
    <p:extLst>
      <p:ext uri="{BB962C8B-B14F-4D97-AF65-F5344CB8AC3E}">
        <p14:creationId xmlns:p14="http://schemas.microsoft.com/office/powerpoint/2010/main" val="1366406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chairs&#10;&#10;Description automatically generated">
            <a:extLst>
              <a:ext uri="{FF2B5EF4-FFF2-40B4-BE49-F238E27FC236}">
                <a16:creationId xmlns:a16="http://schemas.microsoft.com/office/drawing/2014/main" id="{EDFCC18A-AE2C-744A-A944-2D02BCCF87DE}"/>
              </a:ext>
            </a:extLst>
          </p:cNvPr>
          <p:cNvPicPr>
            <a:picLocks noChangeAspect="1"/>
          </p:cNvPicPr>
          <p:nvPr/>
        </p:nvPicPr>
        <p:blipFill>
          <a:blip r:embed="rId2"/>
          <a:stretch>
            <a:fillRect/>
          </a:stretch>
        </p:blipFill>
        <p:spPr>
          <a:xfrm>
            <a:off x="2146853" y="452446"/>
            <a:ext cx="6679095" cy="5517514"/>
          </a:xfrm>
          <a:prstGeom prst="rect">
            <a:avLst/>
          </a:prstGeom>
        </p:spPr>
      </p:pic>
    </p:spTree>
    <p:extLst>
      <p:ext uri="{BB962C8B-B14F-4D97-AF65-F5344CB8AC3E}">
        <p14:creationId xmlns:p14="http://schemas.microsoft.com/office/powerpoint/2010/main" val="2008463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a park&#10;&#10;Description automatically generated">
            <a:extLst>
              <a:ext uri="{FF2B5EF4-FFF2-40B4-BE49-F238E27FC236}">
                <a16:creationId xmlns:a16="http://schemas.microsoft.com/office/drawing/2014/main" id="{E76690EC-4AF1-8B46-AC49-4C7833BFBE4A}"/>
              </a:ext>
            </a:extLst>
          </p:cNvPr>
          <p:cNvPicPr>
            <a:picLocks noChangeAspect="1"/>
          </p:cNvPicPr>
          <p:nvPr/>
        </p:nvPicPr>
        <p:blipFill>
          <a:blip r:embed="rId2"/>
          <a:stretch>
            <a:fillRect/>
          </a:stretch>
        </p:blipFill>
        <p:spPr>
          <a:xfrm>
            <a:off x="1466850" y="311150"/>
            <a:ext cx="6210300" cy="6235700"/>
          </a:xfrm>
          <a:prstGeom prst="rect">
            <a:avLst/>
          </a:prstGeom>
        </p:spPr>
      </p:pic>
    </p:spTree>
    <p:extLst>
      <p:ext uri="{BB962C8B-B14F-4D97-AF65-F5344CB8AC3E}">
        <p14:creationId xmlns:p14="http://schemas.microsoft.com/office/powerpoint/2010/main" val="3719573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sign with white letters&#10;&#10;Description automatically generated">
            <a:extLst>
              <a:ext uri="{FF2B5EF4-FFF2-40B4-BE49-F238E27FC236}">
                <a16:creationId xmlns:a16="http://schemas.microsoft.com/office/drawing/2014/main" id="{E15DAA80-149A-AD47-9C8B-E32C15E2EF55}"/>
              </a:ext>
            </a:extLst>
          </p:cNvPr>
          <p:cNvPicPr>
            <a:picLocks noChangeAspect="1"/>
          </p:cNvPicPr>
          <p:nvPr/>
        </p:nvPicPr>
        <p:blipFill>
          <a:blip r:embed="rId2"/>
          <a:stretch>
            <a:fillRect/>
          </a:stretch>
        </p:blipFill>
        <p:spPr>
          <a:xfrm>
            <a:off x="857250" y="1746250"/>
            <a:ext cx="7429500" cy="3365500"/>
          </a:xfrm>
          <a:prstGeom prst="rect">
            <a:avLst/>
          </a:prstGeom>
        </p:spPr>
      </p:pic>
    </p:spTree>
    <p:extLst>
      <p:ext uri="{BB962C8B-B14F-4D97-AF65-F5344CB8AC3E}">
        <p14:creationId xmlns:p14="http://schemas.microsoft.com/office/powerpoint/2010/main" val="3650054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4950-221_PPT.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21" b="179"/>
          <a:stretch/>
        </p:blipFill>
        <p:spPr>
          <a:xfrm>
            <a:off x="1803399" y="342900"/>
            <a:ext cx="4964154" cy="6172200"/>
          </a:xfrm>
        </p:spPr>
      </p:pic>
    </p:spTree>
    <p:extLst>
      <p:ext uri="{BB962C8B-B14F-4D97-AF65-F5344CB8AC3E}">
        <p14:creationId xmlns:p14="http://schemas.microsoft.com/office/powerpoint/2010/main" val="3995209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4950-073_PPT.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99" b="-123"/>
          <a:stretch/>
        </p:blipFill>
        <p:spPr>
          <a:xfrm>
            <a:off x="1752600" y="294746"/>
            <a:ext cx="5099506" cy="6220354"/>
          </a:xfrm>
        </p:spPr>
      </p:pic>
    </p:spTree>
    <p:extLst>
      <p:ext uri="{BB962C8B-B14F-4D97-AF65-F5344CB8AC3E}">
        <p14:creationId xmlns:p14="http://schemas.microsoft.com/office/powerpoint/2010/main" val="3188836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4950-150_PPT.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76" b="788"/>
          <a:stretch/>
        </p:blipFill>
        <p:spPr>
          <a:xfrm>
            <a:off x="1752600" y="354013"/>
            <a:ext cx="5161685" cy="6161087"/>
          </a:xfrm>
        </p:spPr>
      </p:pic>
    </p:spTree>
    <p:extLst>
      <p:ext uri="{BB962C8B-B14F-4D97-AF65-F5344CB8AC3E}">
        <p14:creationId xmlns:p14="http://schemas.microsoft.com/office/powerpoint/2010/main" val="2896523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4950-075_PPT.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27" b="142"/>
          <a:stretch/>
        </p:blipFill>
        <p:spPr>
          <a:xfrm>
            <a:off x="1905000" y="328613"/>
            <a:ext cx="5020975" cy="6203419"/>
          </a:xfrm>
        </p:spPr>
      </p:pic>
    </p:spTree>
    <p:extLst>
      <p:ext uri="{BB962C8B-B14F-4D97-AF65-F5344CB8AC3E}">
        <p14:creationId xmlns:p14="http://schemas.microsoft.com/office/powerpoint/2010/main" val="731911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4950-153_PPT.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664" b="-202"/>
          <a:stretch/>
        </p:blipFill>
        <p:spPr>
          <a:xfrm>
            <a:off x="2082800" y="290513"/>
            <a:ext cx="4765505" cy="6224587"/>
          </a:xfrm>
        </p:spPr>
      </p:pic>
    </p:spTree>
    <p:extLst>
      <p:ext uri="{BB962C8B-B14F-4D97-AF65-F5344CB8AC3E}">
        <p14:creationId xmlns:p14="http://schemas.microsoft.com/office/powerpoint/2010/main" val="1970405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4950-024_PPT.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50" b="-378"/>
          <a:stretch/>
        </p:blipFill>
        <p:spPr>
          <a:xfrm>
            <a:off x="334963" y="334963"/>
            <a:ext cx="7672387" cy="6164602"/>
          </a:xfrm>
        </p:spPr>
      </p:pic>
    </p:spTree>
    <p:extLst>
      <p:ext uri="{BB962C8B-B14F-4D97-AF65-F5344CB8AC3E}">
        <p14:creationId xmlns:p14="http://schemas.microsoft.com/office/powerpoint/2010/main" val="2011779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4950-025_PPT.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050" b="-117"/>
          <a:stretch/>
        </p:blipFill>
        <p:spPr>
          <a:xfrm>
            <a:off x="334963" y="279400"/>
            <a:ext cx="7666037" cy="6083299"/>
          </a:xfrm>
        </p:spPr>
      </p:pic>
    </p:spTree>
    <p:extLst>
      <p:ext uri="{BB962C8B-B14F-4D97-AF65-F5344CB8AC3E}">
        <p14:creationId xmlns:p14="http://schemas.microsoft.com/office/powerpoint/2010/main" val="2734521341"/>
      </p:ext>
    </p:extLst>
  </p:cSld>
  <p:clrMapOvr>
    <a:masterClrMapping/>
  </p:clrMapOvr>
</p:sld>
</file>

<file path=ppt/theme/theme1.xml><?xml version="1.0" encoding="utf-8"?>
<a:theme xmlns:a="http://schemas.openxmlformats.org/drawingml/2006/main" name="UA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726</TotalTime>
  <Words>4826</Words>
  <Application>Microsoft Macintosh PowerPoint</Application>
  <PresentationFormat>On-screen Show (4:3)</PresentationFormat>
  <Paragraphs>151</Paragraphs>
  <Slides>26</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Verdana</vt:lpstr>
      <vt:lpstr>UA Theme</vt:lpstr>
      <vt:lpstr>PowerPoint Presentation</vt:lpstr>
      <vt:lpstr>Gordon Parks Photography Image 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Gallery of Art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NGA_Admin</dc:creator>
  <cp:lastModifiedBy>Gretchen Nordleaf-Nelson</cp:lastModifiedBy>
  <cp:revision>79</cp:revision>
  <cp:lastPrinted>2018-05-07T21:56:54Z</cp:lastPrinted>
  <dcterms:created xsi:type="dcterms:W3CDTF">2018-05-07T21:09:12Z</dcterms:created>
  <dcterms:modified xsi:type="dcterms:W3CDTF">2020-04-30T16:57:23Z</dcterms:modified>
</cp:coreProperties>
</file>