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44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714614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yellow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1630650" y="1991812"/>
            <a:ext cx="5882699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099" cy="682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1pPr>
            <a:lvl2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2pPr>
            <a:lvl3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3pPr>
            <a:lvl4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4pPr>
            <a:lvl5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5pPr>
            <a:lvl6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6pPr>
            <a:lvl7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7pPr>
            <a:lvl8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8pPr>
            <a:lvl9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/>
          <p:nvPr/>
        </p:nvSpPr>
        <p:spPr>
          <a:xfrm>
            <a:off x="3120675" y="1149937"/>
            <a:ext cx="3060325" cy="11493"/>
          </a:xfrm>
          <a:custGeom>
            <a:avLst/>
            <a:gdLst/>
            <a:ahLst/>
            <a:cxnLst/>
            <a:rect l="0" t="0" r="0" b="0"/>
            <a:pathLst>
              <a:path w="122413" h="613" extrusionOk="0">
                <a:moveTo>
                  <a:pt x="0" y="317"/>
                </a:moveTo>
                <a:cubicBezTo>
                  <a:pt x="40796" y="1116"/>
                  <a:pt x="81608" y="0"/>
                  <a:pt x="122413" y="0"/>
                </a:cubicBezTo>
              </a:path>
            </a:pathLst>
          </a:custGeom>
          <a:noFill/>
          <a:ln w="9525" cap="flat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44" name="Shape 44"/>
          <p:cNvSpPr/>
          <p:nvPr/>
        </p:nvSpPr>
        <p:spPr>
          <a:xfrm>
            <a:off x="3068250" y="1183293"/>
            <a:ext cx="3226850" cy="11906"/>
          </a:xfrm>
          <a:custGeom>
            <a:avLst/>
            <a:gdLst/>
            <a:ahLst/>
            <a:cxnLst/>
            <a:rect l="0" t="0" r="0" b="0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8" y="635"/>
                  <a:pt x="129074" y="635"/>
                </a:cubicBezTo>
              </a:path>
            </a:pathLst>
          </a:custGeom>
          <a:noFill/>
          <a:ln w="9525" cap="flat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980400" y="4120556"/>
            <a:ext cx="7183199" cy="519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360"/>
              </a:spcBef>
              <a:buClr>
                <a:srgbClr val="979CB8"/>
              </a:buClr>
              <a:buSzPct val="100000"/>
              <a:buNone/>
              <a:defRPr sz="1600">
                <a:solidFill>
                  <a:srgbClr val="979CB8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yellow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gree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magenta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blu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3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gree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1630650" y="1991812"/>
            <a:ext cx="5882699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magenta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630650" y="1991812"/>
            <a:ext cx="5882699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blu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630650" y="1991812"/>
            <a:ext cx="5882699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650450" y="1372582"/>
            <a:ext cx="58431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650450" y="2629293"/>
            <a:ext cx="58431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rgbClr val="979CB8"/>
              </a:buClr>
              <a:buNone/>
              <a:defRPr>
                <a:solidFill>
                  <a:srgbClr val="979CB8"/>
                </a:solidFill>
              </a:defRPr>
            </a:lvl1pPr>
            <a:lvl2pPr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2pPr>
            <a:lvl3pPr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3pPr>
            <a:lvl4pPr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4pPr>
            <a:lvl5pPr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5pPr>
            <a:lvl6pPr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6pPr>
            <a:lvl7pPr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7pPr>
            <a:lvl8pPr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8pPr>
            <a:lvl9pPr algn="ctr" rtl="0">
              <a:spcBef>
                <a:spcPts val="0"/>
              </a:spcBef>
              <a:buClr>
                <a:srgbClr val="979CB8"/>
              </a:buClr>
              <a:buSzPct val="100000"/>
              <a:buNone/>
              <a:defRPr sz="3000"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404600" y="2161800"/>
            <a:ext cx="6334799" cy="819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algn="ctr" rtl="0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algn="ctr">
              <a:spcBef>
                <a:spcPts val="0"/>
              </a:spcBef>
              <a:buSzPct val="100000"/>
              <a:buFont typeface="Shadows Into Light"/>
              <a:defRPr sz="3000"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3593400" y="1238568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9600">
                <a:solidFill>
                  <a:srgbClr val="979CB8"/>
                </a:solidFill>
                <a:latin typeface="Varela Round"/>
                <a:ea typeface="Varela Round"/>
                <a:cs typeface="Varela Round"/>
                <a:sym typeface="Varela Round"/>
              </a:rPr>
              <a:t>“</a:t>
            </a:r>
          </a:p>
        </p:txBody>
      </p:sp>
      <p:sp>
        <p:nvSpPr>
          <p:cNvPr id="21" name="Shape 21"/>
          <p:cNvSpPr/>
          <p:nvPr/>
        </p:nvSpPr>
        <p:spPr>
          <a:xfrm>
            <a:off x="3950607" y="1178416"/>
            <a:ext cx="1308410" cy="869309"/>
          </a:xfrm>
          <a:custGeom>
            <a:avLst/>
            <a:gdLst/>
            <a:ahLst/>
            <a:cxnLst/>
            <a:rect l="0" t="0" r="0" b="0"/>
            <a:pathLst>
              <a:path w="59251" h="52447" extrusionOk="0">
                <a:moveTo>
                  <a:pt x="31417" y="954"/>
                </a:moveTo>
                <a:cubicBezTo>
                  <a:pt x="25372" y="536"/>
                  <a:pt x="17283" y="-1744"/>
                  <a:pt x="13340" y="2856"/>
                </a:cubicBezTo>
                <a:cubicBezTo>
                  <a:pt x="3770" y="14019"/>
                  <a:pt x="374" y="37628"/>
                  <a:pt x="11755" y="46938"/>
                </a:cubicBezTo>
                <a:cubicBezTo>
                  <a:pt x="19207" y="53034"/>
                  <a:pt x="30838" y="53180"/>
                  <a:pt x="40297" y="51378"/>
                </a:cubicBezTo>
                <a:cubicBezTo>
                  <a:pt x="46480" y="50199"/>
                  <a:pt x="49933" y="42778"/>
                  <a:pt x="52665" y="37107"/>
                </a:cubicBezTo>
                <a:cubicBezTo>
                  <a:pt x="55247" y="31744"/>
                  <a:pt x="60978" y="25793"/>
                  <a:pt x="58690" y="20299"/>
                </a:cubicBezTo>
                <a:cubicBezTo>
                  <a:pt x="57278" y="16911"/>
                  <a:pt x="53473" y="15077"/>
                  <a:pt x="50445" y="13005"/>
                </a:cubicBezTo>
                <a:cubicBezTo>
                  <a:pt x="41917" y="7170"/>
                  <a:pt x="31006" y="-916"/>
                  <a:pt x="21269" y="2539"/>
                </a:cubicBezTo>
                <a:cubicBezTo>
                  <a:pt x="13737" y="5211"/>
                  <a:pt x="5208" y="9706"/>
                  <a:pt x="2241" y="17127"/>
                </a:cubicBezTo>
                <a:cubicBezTo>
                  <a:pt x="-1024" y="25295"/>
                  <a:pt x="-738" y="36131"/>
                  <a:pt x="4144" y="43449"/>
                </a:cubicBezTo>
              </a:path>
            </a:pathLst>
          </a:custGeom>
          <a:noFill/>
          <a:ln w="9525" cap="flat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22" name="Shape 22"/>
          <p:cNvSpPr/>
          <p:nvPr/>
        </p:nvSpPr>
        <p:spPr>
          <a:xfrm>
            <a:off x="3874667" y="1113843"/>
            <a:ext cx="1394664" cy="976913"/>
          </a:xfrm>
          <a:custGeom>
            <a:avLst/>
            <a:gdLst/>
            <a:ahLst/>
            <a:cxnLst/>
            <a:rect l="0" t="0" r="0" b="0"/>
            <a:pathLst>
              <a:path w="63157" h="58939" extrusionOk="0">
                <a:moveTo>
                  <a:pt x="20826" y="0"/>
                </a:moveTo>
                <a:cubicBezTo>
                  <a:pt x="13565" y="0"/>
                  <a:pt x="6296" y="7516"/>
                  <a:pt x="4652" y="14588"/>
                </a:cubicBezTo>
                <a:cubicBezTo>
                  <a:pt x="2363" y="24428"/>
                  <a:pt x="5707" y="35896"/>
                  <a:pt x="11629" y="44082"/>
                </a:cubicBezTo>
                <a:cubicBezTo>
                  <a:pt x="17781" y="52586"/>
                  <a:pt x="29172" y="60332"/>
                  <a:pt x="39537" y="58670"/>
                </a:cubicBezTo>
                <a:cubicBezTo>
                  <a:pt x="49203" y="57119"/>
                  <a:pt x="49748" y="56659"/>
                  <a:pt x="57296" y="50424"/>
                </a:cubicBezTo>
                <a:cubicBezTo>
                  <a:pt x="62555" y="46079"/>
                  <a:pt x="64679" y="36599"/>
                  <a:pt x="61736" y="30445"/>
                </a:cubicBezTo>
                <a:cubicBezTo>
                  <a:pt x="58298" y="23257"/>
                  <a:pt x="56272" y="24643"/>
                  <a:pt x="50954" y="18711"/>
                </a:cubicBezTo>
                <a:cubicBezTo>
                  <a:pt x="47260" y="14590"/>
                  <a:pt x="44103" y="9184"/>
                  <a:pt x="38903" y="7294"/>
                </a:cubicBezTo>
                <a:cubicBezTo>
                  <a:pt x="33438" y="5307"/>
                  <a:pt x="26890" y="5217"/>
                  <a:pt x="21460" y="7294"/>
                </a:cubicBezTo>
                <a:cubicBezTo>
                  <a:pt x="9148" y="12000"/>
                  <a:pt x="-3826" y="29029"/>
                  <a:pt x="1164" y="41228"/>
                </a:cubicBezTo>
                <a:cubicBezTo>
                  <a:pt x="8128" y="58253"/>
                  <a:pt x="49341" y="57602"/>
                  <a:pt x="56345" y="40593"/>
                </a:cubicBezTo>
                <a:cubicBezTo>
                  <a:pt x="58881" y="34431"/>
                  <a:pt x="60566" y="26228"/>
                  <a:pt x="56979" y="20614"/>
                </a:cubicBezTo>
                <a:cubicBezTo>
                  <a:pt x="53070" y="14496"/>
                  <a:pt x="47109" y="9628"/>
                  <a:pt x="40806" y="6026"/>
                </a:cubicBezTo>
                <a:cubicBezTo>
                  <a:pt x="32309" y="1169"/>
                  <a:pt x="17818" y="3588"/>
                  <a:pt x="11946" y="11417"/>
                </a:cubicBezTo>
              </a:path>
            </a:pathLst>
          </a:custGeom>
          <a:noFill/>
          <a:ln w="9525" cap="flat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099" cy="682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1pPr>
            <a:lvl2pPr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2pPr>
            <a:lvl3pPr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3pPr>
            <a:lvl4pPr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4pPr>
            <a:lvl5pPr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5pPr>
            <a:lvl6pPr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6pPr>
            <a:lvl7pPr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7pPr>
            <a:lvl8pPr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8pPr>
            <a:lvl9pPr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070325" y="1438987"/>
            <a:ext cx="7056299" cy="3062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3120675" y="1149937"/>
            <a:ext cx="3060325" cy="11493"/>
          </a:xfrm>
          <a:custGeom>
            <a:avLst/>
            <a:gdLst/>
            <a:ahLst/>
            <a:cxnLst/>
            <a:rect l="0" t="0" r="0" b="0"/>
            <a:pathLst>
              <a:path w="122413" h="613" extrusionOk="0">
                <a:moveTo>
                  <a:pt x="0" y="317"/>
                </a:moveTo>
                <a:cubicBezTo>
                  <a:pt x="40796" y="1116"/>
                  <a:pt x="81608" y="0"/>
                  <a:pt x="122413" y="0"/>
                </a:cubicBezTo>
              </a:path>
            </a:pathLst>
          </a:custGeom>
          <a:noFill/>
          <a:ln w="9525" cap="flat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27" name="Shape 27"/>
          <p:cNvSpPr/>
          <p:nvPr/>
        </p:nvSpPr>
        <p:spPr>
          <a:xfrm>
            <a:off x="3068250" y="1183293"/>
            <a:ext cx="3226850" cy="11906"/>
          </a:xfrm>
          <a:custGeom>
            <a:avLst/>
            <a:gdLst/>
            <a:ahLst/>
            <a:cxnLst/>
            <a:rect l="0" t="0" r="0" b="0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8" y="635"/>
                  <a:pt x="129074" y="635"/>
                </a:cubicBezTo>
              </a:path>
            </a:pathLst>
          </a:custGeom>
          <a:noFill/>
          <a:ln w="9525" cap="flat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1109975" y="1373587"/>
            <a:ext cx="3266399" cy="3086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800"/>
            </a:lvl1pPr>
            <a:lvl2pPr>
              <a:spcBef>
                <a:spcPts val="0"/>
              </a:spcBef>
              <a:buSzPct val="100000"/>
              <a:defRPr sz="1800"/>
            </a:lvl2pPr>
            <a:lvl3pPr>
              <a:spcBef>
                <a:spcPts val="0"/>
              </a:spcBef>
              <a:buSzPct val="100000"/>
              <a:defRPr sz="1800"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915550" y="1373587"/>
            <a:ext cx="3155400" cy="3086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800"/>
            </a:lvl1pPr>
            <a:lvl2pPr>
              <a:spcBef>
                <a:spcPts val="0"/>
              </a:spcBef>
              <a:buSzPct val="100000"/>
              <a:defRPr sz="1800"/>
            </a:lvl2pPr>
            <a:lvl3pPr>
              <a:spcBef>
                <a:spcPts val="0"/>
              </a:spcBef>
              <a:buSzPct val="100000"/>
              <a:defRPr sz="1800"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099" cy="682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1pPr>
            <a:lvl2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2pPr>
            <a:lvl3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3pPr>
            <a:lvl4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4pPr>
            <a:lvl5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5pPr>
            <a:lvl6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6pPr>
            <a:lvl7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7pPr>
            <a:lvl8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8pPr>
            <a:lvl9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3120675" y="1149937"/>
            <a:ext cx="3060325" cy="11493"/>
          </a:xfrm>
          <a:custGeom>
            <a:avLst/>
            <a:gdLst/>
            <a:ahLst/>
            <a:cxnLst/>
            <a:rect l="0" t="0" r="0" b="0"/>
            <a:pathLst>
              <a:path w="122413" h="613" extrusionOk="0">
                <a:moveTo>
                  <a:pt x="0" y="317"/>
                </a:moveTo>
                <a:cubicBezTo>
                  <a:pt x="40796" y="1116"/>
                  <a:pt x="81608" y="0"/>
                  <a:pt x="122413" y="0"/>
                </a:cubicBezTo>
              </a:path>
            </a:pathLst>
          </a:custGeom>
          <a:noFill/>
          <a:ln w="9525" cap="flat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33" name="Shape 33"/>
          <p:cNvSpPr/>
          <p:nvPr/>
        </p:nvSpPr>
        <p:spPr>
          <a:xfrm>
            <a:off x="3068250" y="1183293"/>
            <a:ext cx="3226850" cy="11906"/>
          </a:xfrm>
          <a:custGeom>
            <a:avLst/>
            <a:gdLst/>
            <a:ahLst/>
            <a:cxnLst/>
            <a:rect l="0" t="0" r="0" b="0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8" y="635"/>
                  <a:pt x="129074" y="635"/>
                </a:cubicBezTo>
              </a:path>
            </a:pathLst>
          </a:custGeom>
          <a:noFill/>
          <a:ln w="9525" cap="flat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1014825" y="1427100"/>
            <a:ext cx="2297399" cy="3068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1600"/>
            </a:lvl1pPr>
            <a:lvl2pPr rtl="0">
              <a:spcBef>
                <a:spcPts val="0"/>
              </a:spcBef>
              <a:buSzPct val="100000"/>
              <a:defRPr sz="1600"/>
            </a:lvl2pPr>
            <a:lvl3pPr rtl="0">
              <a:spcBef>
                <a:spcPts val="0"/>
              </a:spcBef>
              <a:buSzPct val="100000"/>
              <a:defRPr sz="1600"/>
            </a:lvl3pPr>
            <a:lvl4pPr rtl="0">
              <a:spcBef>
                <a:spcPts val="0"/>
              </a:spcBef>
              <a:buSzPct val="100000"/>
              <a:defRPr sz="1600"/>
            </a:lvl4pPr>
            <a:lvl5pPr rtl="0">
              <a:spcBef>
                <a:spcPts val="0"/>
              </a:spcBef>
              <a:buSzPct val="100000"/>
              <a:defRPr sz="1600"/>
            </a:lvl5pPr>
            <a:lvl6pPr rtl="0">
              <a:spcBef>
                <a:spcPts val="0"/>
              </a:spcBef>
              <a:buSzPct val="100000"/>
              <a:defRPr sz="1600"/>
            </a:lvl6pPr>
            <a:lvl7pPr rtl="0">
              <a:spcBef>
                <a:spcPts val="0"/>
              </a:spcBef>
              <a:buSzPct val="100000"/>
              <a:defRPr sz="1600"/>
            </a:lvl7pPr>
            <a:lvl8pPr rtl="0">
              <a:spcBef>
                <a:spcPts val="0"/>
              </a:spcBef>
              <a:buSzPct val="100000"/>
              <a:defRPr sz="1600"/>
            </a:lvl8pPr>
            <a:lvl9pPr rtl="0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3429925" y="1427100"/>
            <a:ext cx="2297399" cy="3068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1600"/>
            </a:lvl1pPr>
            <a:lvl2pPr rtl="0">
              <a:spcBef>
                <a:spcPts val="0"/>
              </a:spcBef>
              <a:buSzPct val="100000"/>
              <a:defRPr sz="1600"/>
            </a:lvl2pPr>
            <a:lvl3pPr rtl="0">
              <a:spcBef>
                <a:spcPts val="0"/>
              </a:spcBef>
              <a:buSzPct val="100000"/>
              <a:defRPr sz="1600"/>
            </a:lvl3pPr>
            <a:lvl4pPr rtl="0">
              <a:spcBef>
                <a:spcPts val="0"/>
              </a:spcBef>
              <a:buSzPct val="100000"/>
              <a:defRPr sz="1600"/>
            </a:lvl4pPr>
            <a:lvl5pPr rtl="0">
              <a:spcBef>
                <a:spcPts val="0"/>
              </a:spcBef>
              <a:buSzPct val="100000"/>
              <a:defRPr sz="1600"/>
            </a:lvl5pPr>
            <a:lvl6pPr rtl="0">
              <a:spcBef>
                <a:spcPts val="0"/>
              </a:spcBef>
              <a:buSzPct val="100000"/>
              <a:defRPr sz="1600"/>
            </a:lvl6pPr>
            <a:lvl7pPr rtl="0">
              <a:spcBef>
                <a:spcPts val="0"/>
              </a:spcBef>
              <a:buSzPct val="100000"/>
              <a:defRPr sz="1600"/>
            </a:lvl7pPr>
            <a:lvl8pPr rtl="0">
              <a:spcBef>
                <a:spcPts val="0"/>
              </a:spcBef>
              <a:buSzPct val="100000"/>
              <a:defRPr sz="1600"/>
            </a:lvl8pPr>
            <a:lvl9pPr rtl="0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5845025" y="1427100"/>
            <a:ext cx="2297399" cy="3068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1600"/>
            </a:lvl1pPr>
            <a:lvl2pPr rtl="0">
              <a:spcBef>
                <a:spcPts val="0"/>
              </a:spcBef>
              <a:buSzPct val="100000"/>
              <a:defRPr sz="1600"/>
            </a:lvl2pPr>
            <a:lvl3pPr rtl="0">
              <a:spcBef>
                <a:spcPts val="0"/>
              </a:spcBef>
              <a:buSzPct val="100000"/>
              <a:defRPr sz="1600"/>
            </a:lvl3pPr>
            <a:lvl4pPr rtl="0">
              <a:spcBef>
                <a:spcPts val="0"/>
              </a:spcBef>
              <a:buSzPct val="100000"/>
              <a:defRPr sz="1600"/>
            </a:lvl4pPr>
            <a:lvl5pPr rtl="0">
              <a:spcBef>
                <a:spcPts val="0"/>
              </a:spcBef>
              <a:buSzPct val="100000"/>
              <a:defRPr sz="1600"/>
            </a:lvl5pPr>
            <a:lvl6pPr rtl="0">
              <a:spcBef>
                <a:spcPts val="0"/>
              </a:spcBef>
              <a:buSzPct val="100000"/>
              <a:defRPr sz="1600"/>
            </a:lvl6pPr>
            <a:lvl7pPr rtl="0">
              <a:spcBef>
                <a:spcPts val="0"/>
              </a:spcBef>
              <a:buSzPct val="100000"/>
              <a:defRPr sz="1600"/>
            </a:lvl7pPr>
            <a:lvl8pPr rtl="0">
              <a:spcBef>
                <a:spcPts val="0"/>
              </a:spcBef>
              <a:buSzPct val="100000"/>
              <a:defRPr sz="1600"/>
            </a:lvl8pPr>
            <a:lvl9pPr rtl="0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099" cy="682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1pPr>
            <a:lvl2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2pPr>
            <a:lvl3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3pPr>
            <a:lvl4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4pPr>
            <a:lvl5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5pPr>
            <a:lvl6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6pPr>
            <a:lvl7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7pPr>
            <a:lvl8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8pPr>
            <a:lvl9pPr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3120675" y="1149937"/>
            <a:ext cx="3060325" cy="11493"/>
          </a:xfrm>
          <a:custGeom>
            <a:avLst/>
            <a:gdLst/>
            <a:ahLst/>
            <a:cxnLst/>
            <a:rect l="0" t="0" r="0" b="0"/>
            <a:pathLst>
              <a:path w="122413" h="613" extrusionOk="0">
                <a:moveTo>
                  <a:pt x="0" y="317"/>
                </a:moveTo>
                <a:cubicBezTo>
                  <a:pt x="40796" y="1116"/>
                  <a:pt x="81608" y="0"/>
                  <a:pt x="122413" y="0"/>
                </a:cubicBezTo>
              </a:path>
            </a:pathLst>
          </a:custGeom>
          <a:noFill/>
          <a:ln w="9525" cap="flat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40" name="Shape 40"/>
          <p:cNvSpPr/>
          <p:nvPr/>
        </p:nvSpPr>
        <p:spPr>
          <a:xfrm>
            <a:off x="3068250" y="1183293"/>
            <a:ext cx="3226850" cy="11906"/>
          </a:xfrm>
          <a:custGeom>
            <a:avLst/>
            <a:gdLst/>
            <a:ahLst/>
            <a:cxnLst/>
            <a:rect l="0" t="0" r="0" b="0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8" y="635"/>
                  <a:pt x="129074" y="635"/>
                </a:cubicBezTo>
              </a:path>
            </a:pathLst>
          </a:custGeom>
          <a:noFill/>
          <a:ln w="9525" cap="flat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824550" y="517331"/>
            <a:ext cx="7547699" cy="68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070325" y="1438987"/>
            <a:ext cx="7056299" cy="3062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rgbClr val="505670"/>
              </a:buClr>
              <a:buSzPct val="100000"/>
              <a:buFont typeface="Varela Round"/>
              <a:buChar char="▧"/>
              <a:defRPr sz="24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>
              <a:spcBef>
                <a:spcPts val="480"/>
              </a:spcBef>
              <a:buClr>
                <a:srgbClr val="505670"/>
              </a:buClr>
              <a:buSzPct val="100000"/>
              <a:buFont typeface="Varela Round"/>
              <a:defRPr sz="20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>
              <a:spcBef>
                <a:spcPts val="480"/>
              </a:spcBef>
              <a:buClr>
                <a:srgbClr val="505670"/>
              </a:buClr>
              <a:buSzPct val="100000"/>
              <a:buFont typeface="Varela Round"/>
              <a:defRPr sz="20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1630650" y="1991812"/>
            <a:ext cx="5882699" cy="1159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Paper 1 Text type: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Biography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099" cy="682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4th Paragraph - Tone &amp; Mood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1070325" y="1438987"/>
            <a:ext cx="7056299" cy="3062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70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1630650" y="1991812"/>
            <a:ext cx="5882699" cy="1159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a biography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/>
        </p:nvSpPr>
        <p:spPr>
          <a:xfrm>
            <a:off x="1486375" y="958350"/>
            <a:ext cx="6426599" cy="30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000">
                <a:solidFill>
                  <a:srgbClr val="666666"/>
                </a:solidFill>
                <a:latin typeface="Varela Round"/>
                <a:ea typeface="Varela Round"/>
                <a:cs typeface="Varela Round"/>
                <a:sym typeface="Varela Round"/>
              </a:rPr>
              <a:t>A biography is a nonfiction, or a real piece of text based on a specific person written by another person.</a:t>
            </a:r>
          </a:p>
          <a:p>
            <a:pPr algn="ctr" rtl="0">
              <a:spcBef>
                <a:spcPts val="0"/>
              </a:spcBef>
              <a:buNone/>
            </a:pPr>
            <a:endParaRPr sz="3000">
              <a:solidFill>
                <a:srgbClr val="66666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algn="ctr">
              <a:spcBef>
                <a:spcPts val="0"/>
              </a:spcBef>
              <a:buNone/>
            </a:pPr>
            <a:r>
              <a:rPr lang="en" sz="3000">
                <a:solidFill>
                  <a:srgbClr val="666666"/>
                </a:solidFill>
                <a:latin typeface="Varela Round"/>
                <a:ea typeface="Varela Round"/>
                <a:cs typeface="Varela Round"/>
                <a:sym typeface="Varela Round"/>
              </a:rPr>
              <a:t>The key is that biographies are written by someone else.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099" cy="682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Language used in a biography 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1043850" y="1364112"/>
            <a:ext cx="7056299" cy="3062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-"/>
            </a:pPr>
            <a:r>
              <a:rPr lang="en"/>
              <a:t>Factual based</a:t>
            </a:r>
          </a:p>
          <a:p>
            <a:pPr marL="457200" lvl="0" indent="-381000" rtl="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-"/>
            </a:pPr>
            <a:r>
              <a:rPr lang="en"/>
              <a:t>There may be personal interpretations of the persons life and events how they have shaped him or her</a:t>
            </a:r>
          </a:p>
          <a:p>
            <a:pPr marL="457200" lvl="0" indent="-38100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-"/>
            </a:pPr>
            <a:r>
              <a:rPr lang="en"/>
              <a:t>Usually biographies are speculative, because the biographer generally does not have lots of detailed information available about the person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099" cy="682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Format and structure of a biography 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1043850" y="1342737"/>
            <a:ext cx="7056299" cy="3062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-"/>
            </a:pPr>
            <a:r>
              <a:rPr lang="en" sz="2000"/>
              <a:t>Timeline orientated </a:t>
            </a:r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-"/>
            </a:pPr>
            <a:r>
              <a:rPr lang="en" sz="2000"/>
              <a:t>Follows a chronological order </a:t>
            </a:r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-"/>
            </a:pPr>
            <a:r>
              <a:rPr lang="en" sz="2000"/>
              <a:t>Amount of detail in the biography depends on the importance of the events that have occurred in the persons life.  </a:t>
            </a:r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-"/>
            </a:pPr>
            <a:r>
              <a:rPr lang="en" sz="2000"/>
              <a:t>Significant events of the person can be connected or linked to the some other event in the future in relation to the event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1630650" y="1991812"/>
            <a:ext cx="5882699" cy="1159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500"/>
              <a:t>If I were to get a biography for paper 1...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099" cy="682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1st Paragraph - Introduction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1070325" y="1438987"/>
            <a:ext cx="7056299" cy="3062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6550" rtl="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AutoNum type="arabicPeriod"/>
            </a:pPr>
            <a:r>
              <a:rPr lang="en" sz="1700" u="sng"/>
              <a:t>Identify</a:t>
            </a:r>
            <a:r>
              <a:rPr lang="en" sz="1700"/>
              <a:t> that the text is a biography</a:t>
            </a:r>
          </a:p>
          <a:p>
            <a:pPr marL="457200" lvl="0" indent="-336550" rtl="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AutoNum type="arabicPeriod"/>
            </a:pPr>
            <a:r>
              <a:rPr lang="en" sz="1700"/>
              <a:t>Say </a:t>
            </a:r>
            <a:r>
              <a:rPr lang="en" sz="1700" u="sng"/>
              <a:t>why</a:t>
            </a:r>
            <a:r>
              <a:rPr lang="en" sz="1700"/>
              <a:t> (generalize features, audience etc.)</a:t>
            </a:r>
          </a:p>
          <a:p>
            <a:pPr marL="457200" lvl="0" indent="-336550" rtl="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AutoNum type="arabicPeriod"/>
            </a:pPr>
            <a:r>
              <a:rPr lang="en" sz="1700"/>
              <a:t>Thesis statement (relating to guided questions and how the text type of a biography helps shape the </a:t>
            </a:r>
            <a:r>
              <a:rPr lang="en" sz="1700" u="sng"/>
              <a:t>writer’s intentions</a:t>
            </a:r>
          </a:p>
          <a:p>
            <a:pPr marL="457200" lvl="0" indent="-33655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AutoNum type="arabicPeriod"/>
            </a:pPr>
            <a:r>
              <a:rPr lang="en" sz="1700"/>
              <a:t>Uniqueness of the given extract (how does this biography differ with </a:t>
            </a:r>
            <a:r>
              <a:rPr lang="en" sz="1700" u="sng"/>
              <a:t>other biographies</a:t>
            </a:r>
            <a:r>
              <a:rPr lang="en" sz="1700"/>
              <a:t>?)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099" cy="682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2nd Paragraph - Audience and Purpose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1070325" y="1438987"/>
            <a:ext cx="7056299" cy="3062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700"/>
              <a:t>Audience</a:t>
            </a:r>
          </a:p>
          <a:p>
            <a:pPr marL="457200" lvl="0" indent="-336550" rtl="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●"/>
            </a:pPr>
            <a:r>
              <a:rPr lang="en" sz="1700"/>
              <a:t>Depends on what the biography mainly focuses on about that person</a:t>
            </a:r>
          </a:p>
          <a:p>
            <a:pPr rtl="0">
              <a:spcBef>
                <a:spcPts val="0"/>
              </a:spcBef>
              <a:buNone/>
            </a:pPr>
            <a:endParaRPr sz="1700"/>
          </a:p>
          <a:p>
            <a:pPr rtl="0">
              <a:spcBef>
                <a:spcPts val="0"/>
              </a:spcBef>
              <a:buNone/>
            </a:pPr>
            <a:r>
              <a:rPr lang="en" sz="1700"/>
              <a:t>Purpose</a:t>
            </a:r>
          </a:p>
          <a:p>
            <a:pPr marL="457200" lvl="0" indent="-336550" rtl="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●"/>
            </a:pPr>
            <a:r>
              <a:rPr lang="en" sz="1700"/>
              <a:t>To inform/educate the audience about the person’s life &amp; their significance in a specific field</a:t>
            </a:r>
          </a:p>
          <a:p>
            <a:pPr marL="457200" lvl="0" indent="-336550" rtl="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●"/>
            </a:pPr>
            <a:r>
              <a:rPr lang="en" sz="1700"/>
              <a:t>Narrate various (significant) events of their lives </a:t>
            </a:r>
          </a:p>
          <a:p>
            <a:pPr lvl="0">
              <a:spcBef>
                <a:spcPts val="0"/>
              </a:spcBef>
              <a:buNone/>
            </a:pPr>
            <a:endParaRPr sz="170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099" cy="682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3rd Paragraph - Content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1070325" y="1438987"/>
            <a:ext cx="7056299" cy="3062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700"/>
              <a:t>Key ideas or basic ideas</a:t>
            </a:r>
          </a:p>
          <a:p>
            <a:pPr marL="457200" lvl="0" indent="-336550" rtl="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●"/>
            </a:pPr>
            <a:r>
              <a:rPr lang="en" sz="1700"/>
              <a:t>Basic summary of what the writer chooses to focus on the most</a:t>
            </a:r>
          </a:p>
          <a:p>
            <a:pPr marL="457200" lvl="0" indent="-336550">
              <a:spcBef>
                <a:spcPts val="0"/>
              </a:spcBef>
              <a:buClr>
                <a:srgbClr val="505670"/>
              </a:buClr>
              <a:buSzPct val="100000"/>
              <a:buFont typeface="Varela Round"/>
              <a:buChar char="●"/>
            </a:pPr>
            <a:r>
              <a:rPr lang="en" sz="1700"/>
              <a:t>What his intentions are in presenting a certain person/character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rincul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On-screen Show (16:9)</PresentationFormat>
  <Paragraphs>33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Trinculo template</vt:lpstr>
      <vt:lpstr>Paper 1 Text type: Biography </vt:lpstr>
      <vt:lpstr>What is a biography </vt:lpstr>
      <vt:lpstr>PowerPoint Presentation</vt:lpstr>
      <vt:lpstr>Language used in a biography </vt:lpstr>
      <vt:lpstr>Format and structure of a biography </vt:lpstr>
      <vt:lpstr>If I were to get a biography for paper 1...</vt:lpstr>
      <vt:lpstr>1st Paragraph - Introduction</vt:lpstr>
      <vt:lpstr>2nd Paragraph - Audience and Purpose</vt:lpstr>
      <vt:lpstr>3rd Paragraph - Content</vt:lpstr>
      <vt:lpstr>4th Paragraph - Tone &amp; Mood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1 Text type: Biography </dc:title>
  <dc:creator>Ben WALKER</dc:creator>
  <cp:lastModifiedBy>Ben WALKER</cp:lastModifiedBy>
  <cp:revision>1</cp:revision>
  <dcterms:modified xsi:type="dcterms:W3CDTF">2015-02-06T02:16:21Z</dcterms:modified>
</cp:coreProperties>
</file>